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272C5-8111-4901-A5E2-A1B1DAB1B2E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AB02-7054-4237-81C6-3C9FB1879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BE6E94-E95C-4D05-99EB-C349A19DDEBB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3077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FC56D-7425-41E5-B79B-34E063187B9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171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FC56D-7425-41E5-B79B-34E063187B9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72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FDE2D-02B3-4AB2-BC40-0920A5BF1E5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524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4E09-1859-4157-886C-D5C9E340E997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3E5F4-405E-46E8-9656-FFD598E3B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Прямая со стрелкой 47"/>
          <p:cNvCxnSpPr/>
          <p:nvPr/>
        </p:nvCxnSpPr>
        <p:spPr bwMode="auto">
          <a:xfrm>
            <a:off x="1874838" y="1598613"/>
            <a:ext cx="0" cy="14446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 bwMode="auto">
          <a:xfrm>
            <a:off x="6483350" y="1598613"/>
            <a:ext cx="0" cy="14446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 bwMode="auto">
          <a:xfrm>
            <a:off x="4589001" y="2483913"/>
            <a:ext cx="112712" cy="2492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 bwMode="auto">
          <a:xfrm flipH="1">
            <a:off x="5665788" y="2286000"/>
            <a:ext cx="47625" cy="2492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 bwMode="auto">
          <a:xfrm>
            <a:off x="5043488" y="2817813"/>
            <a:ext cx="0" cy="2492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 bwMode="auto">
          <a:xfrm>
            <a:off x="7923213" y="2817813"/>
            <a:ext cx="0" cy="2492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51520" y="1124744"/>
            <a:ext cx="8640960" cy="5544616"/>
            <a:chOff x="251520" y="1124744"/>
            <a:chExt cx="8640960" cy="5544616"/>
          </a:xfrm>
        </p:grpSpPr>
        <p:sp>
          <p:nvSpPr>
            <p:cNvPr id="72" name="Скругленный прямоугольник 71"/>
            <p:cNvSpPr/>
            <p:nvPr/>
          </p:nvSpPr>
          <p:spPr bwMode="auto">
            <a:xfrm>
              <a:off x="394642" y="1124744"/>
              <a:ext cx="8371655" cy="3312368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Цель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ru-RU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оценить 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вариабельность индивидуального ответа на терапию статинами и показатели функции эндотелия (ФЭ) в зависимости от полиморфизма потенциальных генов-кандидатов развития атеросклероза у больных </a:t>
              </a:r>
              <a:r>
                <a:rPr lang="ru-RU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СД2.</a:t>
              </a:r>
            </a:p>
            <a:p>
              <a:pPr>
                <a:defRPr/>
              </a:pPr>
              <a:endPara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Дизайн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исследования: </a:t>
              </a:r>
              <a:r>
                <a:rPr lang="ru-RU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роспективное </a:t>
              </a:r>
              <a:r>
                <a:rPr lang="ru-RU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открытое исследование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Включено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122 пациента с СД2 и дислипидемией</a:t>
              </a:r>
            </a:p>
            <a:p>
              <a:pPr algn="just">
                <a:defRPr/>
              </a:pP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препарат: 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аторвастатин 10/20 мг (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48)</a:t>
              </a:r>
            </a:p>
            <a:p>
              <a:pPr algn="just">
                <a:defRPr/>
              </a:pP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Период терапии: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52 ± 2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недели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6211248" y="5239364"/>
              <a:ext cx="2681232" cy="14299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Дигитальная тонометрия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до и после терапии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43855" y="5373216"/>
              <a:ext cx="2603003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Генетические маркеры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 rot="19029782">
              <a:off x="6941786" y="4471344"/>
              <a:ext cx="303926" cy="755250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трелка вниз 24"/>
            <p:cNvSpPr/>
            <p:nvPr/>
          </p:nvSpPr>
          <p:spPr>
            <a:xfrm rot="2580854" flipH="1">
              <a:off x="1908438" y="4471795"/>
              <a:ext cx="303926" cy="755250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4428505" y="4545958"/>
              <a:ext cx="303926" cy="755250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51520" y="5239364"/>
              <a:ext cx="2681232" cy="14299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Липидный профиль  до и после терапии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39752" y="260648"/>
            <a:ext cx="420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ДИЗАЙН ИССЛЕДОВАНИЯ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71" y="2467912"/>
            <a:ext cx="1669917" cy="196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458112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latin typeface="Times New Roman CYR"/>
                <a:ea typeface="Calibri" pitchFamily="34" charset="0"/>
                <a:cs typeface="Times New Roman" pitchFamily="18" charset="0"/>
              </a:rPr>
              <a:t>Рис.1. </a:t>
            </a:r>
            <a:r>
              <a:rPr lang="ru-RU" altLang="ru-RU" sz="1200" dirty="0">
                <a:latin typeface="Times New Roman CYR"/>
                <a:ea typeface="Calibri" pitchFamily="34" charset="0"/>
                <a:cs typeface="Times New Roman" pitchFamily="18" charset="0"/>
              </a:rPr>
              <a:t>прибор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latin typeface="Times New Roman CYR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1200" dirty="0" err="1">
                <a:latin typeface="Times New Roman CYR"/>
                <a:ea typeface="Calibri" pitchFamily="34" charset="0"/>
                <a:cs typeface="Times New Roman" pitchFamily="18" charset="0"/>
              </a:rPr>
              <a:t>Ангиоскан</a:t>
            </a:r>
            <a:r>
              <a:rPr lang="ru-RU" altLang="ru-RU" sz="1200" dirty="0">
                <a:latin typeface="Times New Roman CYR"/>
                <a:ea typeface="Calibri" pitchFamily="34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291" t="22722" r="10876" b="32941"/>
          <a:stretch>
            <a:fillRect/>
          </a:stretch>
        </p:blipFill>
        <p:spPr bwMode="auto">
          <a:xfrm>
            <a:off x="3707904" y="2492896"/>
            <a:ext cx="1654913" cy="1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Прямоугольник 22"/>
          <p:cNvSpPr>
            <a:spLocks noChangeArrowheads="1"/>
          </p:cNvSpPr>
          <p:nvPr/>
        </p:nvSpPr>
        <p:spPr bwMode="auto">
          <a:xfrm>
            <a:off x="3491880" y="4509120"/>
            <a:ext cx="23042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latin typeface="Times New Roman CYR"/>
                <a:ea typeface="Calibri" pitchFamily="34" charset="0"/>
                <a:cs typeface="Times New Roman" pitchFamily="18" charset="0"/>
              </a:rPr>
              <a:t>Рис.2. </a:t>
            </a:r>
            <a:r>
              <a:rPr lang="ru-RU" altLang="ru-RU" sz="1200" dirty="0" err="1">
                <a:latin typeface="Times New Roman CYR"/>
                <a:ea typeface="Calibri" pitchFamily="34" charset="0"/>
                <a:cs typeface="Times New Roman" pitchFamily="18" charset="0"/>
              </a:rPr>
              <a:t>Окклюзионная</a:t>
            </a:r>
            <a:r>
              <a:rPr lang="ru-RU" altLang="ru-RU" sz="1200" dirty="0"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 CYR"/>
                <a:ea typeface="Calibri" pitchFamily="34" charset="0"/>
                <a:cs typeface="Times New Roman" pitchFamily="18" charset="0"/>
              </a:rPr>
              <a:t>проба (</a:t>
            </a:r>
            <a:r>
              <a:rPr lang="ru-RU" sz="1200" dirty="0" err="1" smtClean="0">
                <a:latin typeface="Times New Roman CYR"/>
                <a:ea typeface="Calibri" pitchFamily="34" charset="0"/>
                <a:cs typeface="Times New Roman" pitchFamily="18" charset="0"/>
              </a:rPr>
              <a:t>постокклюзионный</a:t>
            </a:r>
            <a:r>
              <a:rPr lang="ru-RU" sz="1200" dirty="0" smtClean="0">
                <a:latin typeface="Times New Roman CYR"/>
                <a:ea typeface="Calibri" pitchFamily="34" charset="0"/>
                <a:cs typeface="Times New Roman" pitchFamily="18" charset="0"/>
              </a:rPr>
              <a:t> прирост амплитуды сигнала)</a:t>
            </a:r>
            <a:r>
              <a:rPr lang="ru-RU" altLang="ru-RU" sz="1200" dirty="0" smtClean="0">
                <a:latin typeface="Times New Roman CYR"/>
                <a:ea typeface="Calibri" pitchFamily="34" charset="0"/>
                <a:cs typeface="Times New Roman" pitchFamily="18" charset="0"/>
              </a:rPr>
              <a:t>. </a:t>
            </a:r>
            <a:endParaRPr lang="ru-RU" altLang="ru-RU" sz="1200" dirty="0">
              <a:latin typeface="Times New Roman CYR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3714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156176" y="443711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4"/>
          <p:cNvGrpSpPr/>
          <p:nvPr/>
        </p:nvGrpSpPr>
        <p:grpSpPr>
          <a:xfrm>
            <a:off x="2483768" y="1988840"/>
            <a:ext cx="4125913" cy="2881309"/>
            <a:chOff x="4838700" y="1663704"/>
            <a:chExt cx="4125913" cy="2881309"/>
          </a:xfrm>
        </p:grpSpPr>
        <p:grpSp>
          <p:nvGrpSpPr>
            <p:cNvPr id="8" name="Группа 69"/>
            <p:cNvGrpSpPr/>
            <p:nvPr/>
          </p:nvGrpSpPr>
          <p:grpSpPr>
            <a:xfrm>
              <a:off x="4838700" y="1763995"/>
              <a:ext cx="4125913" cy="2781018"/>
              <a:chOff x="4838700" y="1763995"/>
              <a:chExt cx="4125913" cy="2781018"/>
            </a:xfrm>
          </p:grpSpPr>
          <p:graphicFrame>
            <p:nvGraphicFramePr>
              <p:cNvPr id="29" name="Объект 28" descr="ПМ G(238)A гена TNFα показал ассоциацию c изменением эндотелиальной функции (ЭФ)&#10;&#10;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838700" y="1860550"/>
              <a:ext cx="4125913" cy="2684463"/>
            </p:xfrm>
            <a:graphic>
              <a:graphicData uri="http://schemas.openxmlformats.org/presentationml/2006/ole">
                <p:oleObj spid="_x0000_s2051" name="Лист" r:id="rId5" imgW="6953137" imgH="4295723" progId="Excel.Sheet.8">
                  <p:embed/>
                </p:oleObj>
              </a:graphicData>
            </a:graphic>
          </p:graphicFrame>
          <p:cxnSp>
            <p:nvCxnSpPr>
              <p:cNvPr id="58" name="Прямая соединительная линия 57"/>
              <p:cNvCxnSpPr>
                <a:stCxn id="45" idx="3"/>
              </p:cNvCxnSpPr>
              <p:nvPr/>
            </p:nvCxnSpPr>
            <p:spPr>
              <a:xfrm>
                <a:off x="6925711" y="1763995"/>
                <a:ext cx="1" cy="111726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6633015" y="2139085"/>
                <a:ext cx="0" cy="30113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7308304" y="2094057"/>
                <a:ext cx="0" cy="30113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6990173" y="2139085"/>
                <a:ext cx="0" cy="64184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15"/>
            <p:cNvSpPr txBox="1"/>
            <p:nvPr/>
          </p:nvSpPr>
          <p:spPr>
            <a:xfrm>
              <a:off x="5667996" y="1663704"/>
              <a:ext cx="1257715" cy="200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р = </a:t>
              </a:r>
              <a:r>
                <a:rPr lang="ru-RU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0,03</a:t>
              </a:r>
              <a:endParaRPr lang="ru-RU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667997" y="1879073"/>
              <a:ext cx="0" cy="541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15"/>
            <p:cNvSpPr txBox="1"/>
            <p:nvPr/>
          </p:nvSpPr>
          <p:spPr>
            <a:xfrm>
              <a:off x="6600035" y="1879073"/>
              <a:ext cx="780277" cy="2504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р = </a:t>
              </a:r>
              <a:r>
                <a:rPr lang="ru-RU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0,029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26082" y="4794919"/>
            <a:ext cx="3891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Рис.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Снижение уровня ЛПНП на терапии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статинами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в зависимости от полиморфизма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Pro12Ala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гена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PPARG2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5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36096" y="2564904"/>
            <a:ext cx="873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Генотипы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APOE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267744" y="2276872"/>
            <a:ext cx="4217665" cy="2505075"/>
            <a:chOff x="2267744" y="2276872"/>
            <a:chExt cx="4217665" cy="2505075"/>
          </a:xfrm>
        </p:grpSpPr>
        <p:sp>
          <p:nvSpPr>
            <p:cNvPr id="32" name="TextBox 31"/>
            <p:cNvSpPr txBox="1"/>
            <p:nvPr/>
          </p:nvSpPr>
          <p:spPr>
            <a:xfrm rot="16200000">
              <a:off x="1470139" y="3218493"/>
              <a:ext cx="18722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sz="12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ru-RU" sz="12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ХС, </a:t>
              </a: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" name="Объект 3" descr="ПМ G(238)A гена TNFα показал ассоциацию c изменением эндотелиальной функции (ЭФ)&#10;&#10;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005383902"/>
                </p:ext>
              </p:extLst>
            </p:nvPr>
          </p:nvGraphicFramePr>
          <p:xfrm>
            <a:off x="2627784" y="2276872"/>
            <a:ext cx="3857625" cy="2505075"/>
          </p:xfrm>
          <a:graphic>
            <a:graphicData uri="http://schemas.openxmlformats.org/presentationml/2006/ole">
              <p:oleObj spid="_x0000_s11266" name="Лист" r:id="rId4" imgW="6981825" imgH="3914851" progId="Excel.Sheet.8">
                <p:embed/>
              </p:oleObj>
            </a:graphicData>
          </a:graphic>
        </p:graphicFrame>
      </p:grpSp>
      <p:grpSp>
        <p:nvGrpSpPr>
          <p:cNvPr id="38" name="Группа 37"/>
          <p:cNvGrpSpPr/>
          <p:nvPr/>
        </p:nvGrpSpPr>
        <p:grpSpPr>
          <a:xfrm>
            <a:off x="3275856" y="3284984"/>
            <a:ext cx="2670972" cy="1089656"/>
            <a:chOff x="1058516" y="2555368"/>
            <a:chExt cx="2670972" cy="108965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1058516" y="3645023"/>
              <a:ext cx="2670972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Группа 35"/>
            <p:cNvGrpSpPr/>
            <p:nvPr/>
          </p:nvGrpSpPr>
          <p:grpSpPr>
            <a:xfrm>
              <a:off x="1058516" y="2555368"/>
              <a:ext cx="1929308" cy="1089656"/>
              <a:chOff x="1058516" y="2555368"/>
              <a:chExt cx="1929308" cy="1089656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619672" y="3337247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Группа 32"/>
              <p:cNvGrpSpPr/>
              <p:nvPr/>
            </p:nvGrpSpPr>
            <p:grpSpPr>
              <a:xfrm>
                <a:off x="1058516" y="2555368"/>
                <a:ext cx="1929308" cy="1089656"/>
                <a:chOff x="1058516" y="2555368"/>
                <a:chExt cx="1929308" cy="1089656"/>
              </a:xfrm>
            </p:grpSpPr>
            <p:sp>
              <p:nvSpPr>
                <p:cNvPr id="25" name="Rectangle 34"/>
                <p:cNvSpPr>
                  <a:spLocks noChangeArrowheads="1"/>
                </p:cNvSpPr>
                <p:nvPr/>
              </p:nvSpPr>
              <p:spPr bwMode="auto">
                <a:xfrm>
                  <a:off x="1835696" y="3337247"/>
                  <a:ext cx="936105" cy="30777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ru-RU" sz="1400" b="1" i="1" dirty="0" smtClean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</a:t>
                  </a:r>
                  <a:r>
                    <a:rPr lang="en-US" altLang="ru-RU" sz="1400" b="1" dirty="0" smtClean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=0.0</a:t>
                  </a:r>
                  <a:r>
                    <a:rPr lang="ru-RU" altLang="ru-RU" sz="1400" b="1" dirty="0" smtClean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en-US" altLang="ru-RU" sz="1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058516" y="2780928"/>
                  <a:ext cx="0" cy="86409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2978746" y="2564904"/>
                  <a:ext cx="0" cy="7723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2555776" y="2564904"/>
                  <a:ext cx="0" cy="7532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614761" y="2555368"/>
                  <a:ext cx="0" cy="77234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771801" y="3337247"/>
                  <a:ext cx="21602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61" name="Прямая соединительная линия 1060"/>
          <p:cNvCxnSpPr/>
          <p:nvPr/>
        </p:nvCxnSpPr>
        <p:spPr>
          <a:xfrm>
            <a:off x="7515544" y="3356992"/>
            <a:ext cx="5241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2627784" y="4725144"/>
            <a:ext cx="382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Рис.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 Снижение уровня ХС на терапии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статинами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в зависимости от  полиморфизма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2/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3/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гена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APOE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9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22"/>
          <p:cNvGrpSpPr/>
          <p:nvPr/>
        </p:nvGrpSpPr>
        <p:grpSpPr>
          <a:xfrm>
            <a:off x="2051720" y="1700808"/>
            <a:ext cx="4851400" cy="3036888"/>
            <a:chOff x="3924097" y="1440779"/>
            <a:chExt cx="4851400" cy="3036888"/>
          </a:xfrm>
        </p:grpSpPr>
        <p:graphicFrame>
          <p:nvGraphicFramePr>
            <p:cNvPr id="26" name="Диаграмма 4" descr="ПМ G(238)A гена TNFα показал ассоциацию c изменением эндотелиальной функции (ЭФ)&#10;&#10;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2596716223"/>
                </p:ext>
              </p:extLst>
            </p:nvPr>
          </p:nvGraphicFramePr>
          <p:xfrm>
            <a:off x="3924097" y="1440779"/>
            <a:ext cx="4851400" cy="3036888"/>
          </p:xfrm>
          <a:graphic>
            <a:graphicData uri="http://schemas.openxmlformats.org/presentationml/2006/ole">
              <p:oleObj spid="_x0000_s22530" name="Лист" r:id="rId4" imgW="6477135" imgH="4048149" progId="Excel.Sheet.8">
                <p:embed/>
              </p:oleObj>
            </a:graphicData>
          </a:graphic>
        </p:graphicFrame>
        <p:cxnSp>
          <p:nvCxnSpPr>
            <p:cNvPr id="27" name="Прямая соединительная линия 26"/>
            <p:cNvCxnSpPr/>
            <p:nvPr/>
          </p:nvCxnSpPr>
          <p:spPr>
            <a:xfrm>
              <a:off x="5743848" y="2090797"/>
              <a:ext cx="1348432" cy="5588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914023" y="2090797"/>
              <a:ext cx="11435" cy="596425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925458" y="1819386"/>
              <a:ext cx="870678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р = </a:t>
              </a:r>
              <a:r>
                <a:rPr lang="ru-RU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0,046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956376" y="1833791"/>
              <a:ext cx="0" cy="583635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092280" y="1556792"/>
              <a:ext cx="864096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р = 0,004</a:t>
              </a: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092280" y="1805205"/>
              <a:ext cx="0" cy="251561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956376" y="2417426"/>
              <a:ext cx="0" cy="216024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"/>
          <p:cNvGrpSpPr/>
          <p:nvPr/>
        </p:nvGrpSpPr>
        <p:grpSpPr>
          <a:xfrm>
            <a:off x="4139952" y="3789040"/>
            <a:ext cx="998532" cy="369332"/>
            <a:chOff x="2817650" y="5575790"/>
            <a:chExt cx="998532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2849251" y="5575790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G</a:t>
              </a:r>
              <a:r>
                <a:rPr lang="en-US" dirty="0">
                  <a:solidFill>
                    <a:prstClr val="black"/>
                  </a:solidFill>
                </a:rPr>
                <a:t>A</a:t>
              </a:r>
              <a:r>
                <a:rPr lang="en-US" dirty="0" smtClean="0">
                  <a:solidFill>
                    <a:prstClr val="black"/>
                  </a:solidFill>
                </a:rPr>
                <a:t>    GG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817650" y="5724837"/>
              <a:ext cx="80137" cy="712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300602" y="5724836"/>
              <a:ext cx="80137" cy="7123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2267744" y="4653136"/>
            <a:ext cx="4787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Рис.5.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Улучшение ФЭ на терапии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статинами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в зависимости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от полиморфизма G(308)A гена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TNFα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1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Экран (4:3)</PresentationFormat>
  <Paragraphs>32</Paragraphs>
  <Slides>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ordinator_child</dc:creator>
  <cp:lastModifiedBy>ordinator_child</cp:lastModifiedBy>
  <cp:revision>4</cp:revision>
  <dcterms:created xsi:type="dcterms:W3CDTF">2016-03-13T16:43:07Z</dcterms:created>
  <dcterms:modified xsi:type="dcterms:W3CDTF">2016-03-17T13:40:50Z</dcterms:modified>
</cp:coreProperties>
</file>