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4" r:id="rId2"/>
    <p:sldId id="256" r:id="rId3"/>
    <p:sldId id="258" r:id="rId4"/>
    <p:sldId id="260" r:id="rId5"/>
    <p:sldId id="261" r:id="rId6"/>
    <p:sldId id="26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E272C5-8111-4901-A5E2-A1B1DAB1B2EF}" type="datetimeFigureOut">
              <a:rPr lang="ru-RU" smtClean="0"/>
              <a:pPr/>
              <a:t>17.03.2016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6BAB02-7054-4237-81C6-3C9FB18795E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 smtClean="0"/>
          </a:p>
        </p:txBody>
      </p:sp>
      <p:sp>
        <p:nvSpPr>
          <p:cNvPr id="51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4BE6E94-E95C-4D05-99EB-C349A19DDEBB}" type="slidenum">
              <a:rPr lang="ru-RU" altLang="ru-RU"/>
              <a:pPr/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5307792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FC56D-7425-41E5-B79B-34E063187B94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217140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FC56D-7425-41E5-B79B-34E063187B94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87219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9FDE2D-02B3-4AB2-BC40-0920A5BF1E5C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25241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04E09-1859-4157-886C-D5C9E340E997}" type="datetimeFigureOut">
              <a:rPr lang="ru-RU" smtClean="0"/>
              <a:pPr/>
              <a:t>17.03.2016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3E5F4-405E-46E8-9656-FFD598E3B4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04E09-1859-4157-886C-D5C9E340E997}" type="datetimeFigureOut">
              <a:rPr lang="ru-RU" smtClean="0"/>
              <a:pPr/>
              <a:t>17.03.2016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3E5F4-405E-46E8-9656-FFD598E3B4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04E09-1859-4157-886C-D5C9E340E997}" type="datetimeFigureOut">
              <a:rPr lang="ru-RU" smtClean="0"/>
              <a:pPr/>
              <a:t>17.03.2016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3E5F4-405E-46E8-9656-FFD598E3B4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04E09-1859-4157-886C-D5C9E340E997}" type="datetimeFigureOut">
              <a:rPr lang="ru-RU" smtClean="0"/>
              <a:pPr/>
              <a:t>17.03.2016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3E5F4-405E-46E8-9656-FFD598E3B4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04E09-1859-4157-886C-D5C9E340E997}" type="datetimeFigureOut">
              <a:rPr lang="ru-RU" smtClean="0"/>
              <a:pPr/>
              <a:t>17.03.2016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3E5F4-405E-46E8-9656-FFD598E3B4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04E09-1859-4157-886C-D5C9E340E997}" type="datetimeFigureOut">
              <a:rPr lang="ru-RU" smtClean="0"/>
              <a:pPr/>
              <a:t>17.03.2016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3E5F4-405E-46E8-9656-FFD598E3B4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04E09-1859-4157-886C-D5C9E340E997}" type="datetimeFigureOut">
              <a:rPr lang="ru-RU" smtClean="0"/>
              <a:pPr/>
              <a:t>17.03.2016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3E5F4-405E-46E8-9656-FFD598E3B4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04E09-1859-4157-886C-D5C9E340E997}" type="datetimeFigureOut">
              <a:rPr lang="ru-RU" smtClean="0"/>
              <a:pPr/>
              <a:t>17.03.2016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3E5F4-405E-46E8-9656-FFD598E3B4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04E09-1859-4157-886C-D5C9E340E997}" type="datetimeFigureOut">
              <a:rPr lang="ru-RU" smtClean="0"/>
              <a:pPr/>
              <a:t>17.03.2016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3E5F4-405E-46E8-9656-FFD598E3B4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04E09-1859-4157-886C-D5C9E340E997}" type="datetimeFigureOut">
              <a:rPr lang="ru-RU" smtClean="0"/>
              <a:pPr/>
              <a:t>17.03.2016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3E5F4-405E-46E8-9656-FFD598E3B4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04E09-1859-4157-886C-D5C9E340E997}" type="datetimeFigureOut">
              <a:rPr lang="ru-RU" smtClean="0"/>
              <a:pPr/>
              <a:t>17.03.2016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3E5F4-405E-46E8-9656-FFD598E3B4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04E09-1859-4157-886C-D5C9E340E997}" type="datetimeFigureOut">
              <a:rPr lang="ru-RU" smtClean="0"/>
              <a:pPr/>
              <a:t>17.03.2016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3E5F4-405E-46E8-9656-FFD598E3B4A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_____Microsoft_Office_Excel_97-20031.xls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_____Microsoft_Office_Excel_97-20032.xls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_____Microsoft_Office_Excel_97-20033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8" name="Прямая со стрелкой 47"/>
          <p:cNvCxnSpPr/>
          <p:nvPr/>
        </p:nvCxnSpPr>
        <p:spPr bwMode="auto">
          <a:xfrm>
            <a:off x="1874838" y="1598613"/>
            <a:ext cx="0" cy="144462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 bwMode="auto">
          <a:xfrm>
            <a:off x="6483350" y="1598613"/>
            <a:ext cx="0" cy="144462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 bwMode="auto">
          <a:xfrm>
            <a:off x="4589001" y="2483913"/>
            <a:ext cx="112712" cy="249238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/>
          <p:nvPr/>
        </p:nvCxnSpPr>
        <p:spPr bwMode="auto">
          <a:xfrm flipH="1">
            <a:off x="5665788" y="2286000"/>
            <a:ext cx="47625" cy="249238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 стрелкой 59"/>
          <p:cNvCxnSpPr/>
          <p:nvPr/>
        </p:nvCxnSpPr>
        <p:spPr bwMode="auto">
          <a:xfrm>
            <a:off x="5043488" y="2817813"/>
            <a:ext cx="0" cy="24923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/>
          <p:nvPr/>
        </p:nvCxnSpPr>
        <p:spPr bwMode="auto">
          <a:xfrm>
            <a:off x="7923213" y="2817813"/>
            <a:ext cx="0" cy="24923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Группа 2"/>
          <p:cNvGrpSpPr/>
          <p:nvPr/>
        </p:nvGrpSpPr>
        <p:grpSpPr>
          <a:xfrm>
            <a:off x="251520" y="1124744"/>
            <a:ext cx="8640960" cy="5544616"/>
            <a:chOff x="251520" y="1124744"/>
            <a:chExt cx="8640960" cy="5544616"/>
          </a:xfrm>
        </p:grpSpPr>
        <p:sp>
          <p:nvSpPr>
            <p:cNvPr id="72" name="Скругленный прямоугольник 71"/>
            <p:cNvSpPr/>
            <p:nvPr/>
          </p:nvSpPr>
          <p:spPr bwMode="auto">
            <a:xfrm>
              <a:off x="394642" y="1124744"/>
              <a:ext cx="8371655" cy="3312368"/>
            </a:xfrm>
            <a:prstGeom prst="roundRect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just">
                <a:defRPr/>
              </a:pPr>
              <a:r>
                <a:rPr lang="ru-RU" sz="2000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Цель</a:t>
              </a:r>
              <a:r>
                <a:rPr lang="ru-RU" sz="2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ru-RU" sz="20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оценить </a:t>
              </a:r>
              <a:r>
                <a:rPr lang="ru-RU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вариабельность индивидуального ответа на терапию статинами и показатели функции эндотелия (ФЭ) в зависимости от полиморфизма потенциальных генов-кандидатов развития атеросклероза у больных </a:t>
              </a:r>
              <a:r>
                <a:rPr lang="ru-RU" sz="20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СД2.</a:t>
              </a:r>
            </a:p>
            <a:p>
              <a:pPr>
                <a:defRPr/>
              </a:pPr>
              <a:endPara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just">
                <a:defRPr/>
              </a:pPr>
              <a:r>
                <a:rPr lang="ru-RU" sz="2000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Дизайн </a:t>
              </a:r>
              <a:r>
                <a:rPr lang="ru-RU" sz="2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исследования: </a:t>
              </a:r>
              <a:r>
                <a:rPr lang="ru-RU" sz="20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</a:t>
              </a:r>
              <a:r>
                <a:rPr lang="ru-RU" sz="20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роспективное </a:t>
              </a:r>
              <a:r>
                <a:rPr lang="ru-RU" sz="20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открытое исследование </a:t>
              </a:r>
              <a:r>
                <a:rPr lang="ru-RU" sz="2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Включено </a:t>
              </a:r>
              <a:r>
                <a:rPr lang="ru-RU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122 пациента с СД2 и дислипидемией</a:t>
              </a:r>
            </a:p>
            <a:p>
              <a:pPr algn="just">
                <a:defRPr/>
              </a:pPr>
              <a:r>
                <a:rPr lang="ru-RU" sz="2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препарат:  </a:t>
              </a:r>
              <a:r>
                <a:rPr lang="ru-RU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аторвастатин 10/20 мг (</a:t>
              </a:r>
              <a:r>
                <a:rPr lang="en-US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N=</a:t>
              </a:r>
              <a:r>
                <a:rPr lang="ru-RU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49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/</a:t>
              </a:r>
              <a:r>
                <a:rPr lang="en-US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N=</a:t>
              </a:r>
              <a:r>
                <a:rPr lang="ru-RU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48)</a:t>
              </a:r>
            </a:p>
            <a:p>
              <a:pPr algn="just">
                <a:defRPr/>
              </a:pPr>
              <a:r>
                <a:rPr lang="ru-RU" sz="2000" b="1" dirty="0">
                  <a:latin typeface="Arial" panose="020B0604020202020204" pitchFamily="34" charset="0"/>
                  <a:cs typeface="Arial" panose="020B0604020202020204" pitchFamily="34" charset="0"/>
                </a:rPr>
                <a:t>Период терапии: </a:t>
              </a:r>
              <a:r>
                <a:rPr lang="ru-RU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52 ± 2 </a:t>
              </a:r>
              <a:r>
                <a:rPr lang="ru-RU" sz="2000" dirty="0">
                  <a:latin typeface="Arial" panose="020B0604020202020204" pitchFamily="34" charset="0"/>
                  <a:cs typeface="Arial" panose="020B0604020202020204" pitchFamily="34" charset="0"/>
                </a:rPr>
                <a:t>недели</a:t>
              </a:r>
            </a:p>
          </p:txBody>
        </p:sp>
        <p:sp>
          <p:nvSpPr>
            <p:cNvPr id="5" name="Овал 4"/>
            <p:cNvSpPr/>
            <p:nvPr/>
          </p:nvSpPr>
          <p:spPr>
            <a:xfrm>
              <a:off x="6211248" y="5239364"/>
              <a:ext cx="2681232" cy="142999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Дигитальная тонометрия</a:t>
              </a:r>
              <a:endParaRPr lang="ru-RU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ru-RU" dirty="0">
                  <a:latin typeface="Arial" panose="020B0604020202020204" pitchFamily="34" charset="0"/>
                  <a:cs typeface="Arial" panose="020B0604020202020204" pitchFamily="34" charset="0"/>
                </a:rPr>
                <a:t>до и после терапии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3343855" y="5373216"/>
              <a:ext cx="2603003" cy="79208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Генетические маркеры</a:t>
              </a:r>
            </a:p>
          </p:txBody>
        </p:sp>
        <p:sp>
          <p:nvSpPr>
            <p:cNvPr id="2" name="Стрелка вниз 1"/>
            <p:cNvSpPr/>
            <p:nvPr/>
          </p:nvSpPr>
          <p:spPr>
            <a:xfrm rot="19029782">
              <a:off x="6941786" y="4471344"/>
              <a:ext cx="303926" cy="755250"/>
            </a:xfrm>
            <a:prstGeom prst="downArrow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Стрелка вниз 24"/>
            <p:cNvSpPr/>
            <p:nvPr/>
          </p:nvSpPr>
          <p:spPr>
            <a:xfrm rot="2580854" flipH="1">
              <a:off x="1908438" y="4471795"/>
              <a:ext cx="303926" cy="755250"/>
            </a:xfrm>
            <a:prstGeom prst="downArrow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Стрелка вниз 17"/>
            <p:cNvSpPr/>
            <p:nvPr/>
          </p:nvSpPr>
          <p:spPr>
            <a:xfrm>
              <a:off x="4428505" y="4545958"/>
              <a:ext cx="303926" cy="755250"/>
            </a:xfrm>
            <a:prstGeom prst="downArrow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Овал 19"/>
            <p:cNvSpPr/>
            <p:nvPr/>
          </p:nvSpPr>
          <p:spPr>
            <a:xfrm>
              <a:off x="251520" y="5239364"/>
              <a:ext cx="2681232" cy="142999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latin typeface="Arial" panose="020B0604020202020204" pitchFamily="34" charset="0"/>
                  <a:cs typeface="Arial" panose="020B0604020202020204" pitchFamily="34" charset="0"/>
                </a:rPr>
                <a:t>Липидный профиль  до и после терапии</a:t>
              </a: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2339752" y="260648"/>
            <a:ext cx="4204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ДИЗАЙН ИССЛЕДОВАНИЯ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4171" y="2467912"/>
            <a:ext cx="1669917" cy="19692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707904" y="4581128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b="1" dirty="0">
                <a:latin typeface="Times New Roman CYR"/>
                <a:ea typeface="Calibri" pitchFamily="34" charset="0"/>
                <a:cs typeface="Times New Roman" pitchFamily="18" charset="0"/>
              </a:rPr>
              <a:t>Рис.1. </a:t>
            </a:r>
            <a:r>
              <a:rPr lang="ru-RU" altLang="ru-RU" sz="1200" dirty="0">
                <a:latin typeface="Times New Roman CYR"/>
                <a:ea typeface="Calibri" pitchFamily="34" charset="0"/>
                <a:cs typeface="Times New Roman" pitchFamily="18" charset="0"/>
              </a:rPr>
              <a:t>прибор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dirty="0">
                <a:latin typeface="Times New Roman CYR"/>
                <a:ea typeface="Calibri" pitchFamily="34" charset="0"/>
                <a:cs typeface="Times New Roman" pitchFamily="18" charset="0"/>
              </a:rPr>
              <a:t>«</a:t>
            </a:r>
            <a:r>
              <a:rPr lang="ru-RU" altLang="ru-RU" sz="1200" dirty="0" err="1">
                <a:latin typeface="Times New Roman CYR"/>
                <a:ea typeface="Calibri" pitchFamily="34" charset="0"/>
                <a:cs typeface="Times New Roman" pitchFamily="18" charset="0"/>
              </a:rPr>
              <a:t>Ангиоскан</a:t>
            </a:r>
            <a:r>
              <a:rPr lang="ru-RU" altLang="ru-RU" sz="1200" dirty="0">
                <a:latin typeface="Times New Roman CYR"/>
                <a:ea typeface="Calibri" pitchFamily="34" charset="0"/>
                <a:cs typeface="Times New Roman" pitchFamily="18" charset="0"/>
              </a:rPr>
              <a:t>»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1291" t="22722" r="10876" b="32941"/>
          <a:stretch>
            <a:fillRect/>
          </a:stretch>
        </p:blipFill>
        <p:spPr bwMode="auto">
          <a:xfrm>
            <a:off x="3707904" y="2492896"/>
            <a:ext cx="1654913" cy="185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Прямоугольник 22"/>
          <p:cNvSpPr>
            <a:spLocks noChangeArrowheads="1"/>
          </p:cNvSpPr>
          <p:nvPr/>
        </p:nvSpPr>
        <p:spPr bwMode="auto">
          <a:xfrm>
            <a:off x="3491880" y="4509120"/>
            <a:ext cx="23042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b="1" dirty="0" smtClean="0">
                <a:latin typeface="Times New Roman CYR"/>
                <a:ea typeface="Calibri" pitchFamily="34" charset="0"/>
                <a:cs typeface="Times New Roman" pitchFamily="18" charset="0"/>
              </a:rPr>
              <a:t>Рис.2. </a:t>
            </a:r>
            <a:r>
              <a:rPr lang="ru-RU" altLang="ru-RU" sz="1200" dirty="0" err="1">
                <a:latin typeface="Times New Roman CYR"/>
                <a:ea typeface="Calibri" pitchFamily="34" charset="0"/>
                <a:cs typeface="Times New Roman" pitchFamily="18" charset="0"/>
              </a:rPr>
              <a:t>Окклюзионная</a:t>
            </a:r>
            <a:r>
              <a:rPr lang="ru-RU" altLang="ru-RU" sz="1200" dirty="0">
                <a:latin typeface="Times New Roman CYR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1200" dirty="0" smtClean="0">
                <a:latin typeface="Times New Roman CYR"/>
                <a:ea typeface="Calibri" pitchFamily="34" charset="0"/>
                <a:cs typeface="Times New Roman" pitchFamily="18" charset="0"/>
              </a:rPr>
              <a:t>проба (</a:t>
            </a:r>
            <a:r>
              <a:rPr lang="ru-RU" sz="1200" dirty="0" err="1" smtClean="0">
                <a:latin typeface="Times New Roman CYR"/>
                <a:ea typeface="Calibri" pitchFamily="34" charset="0"/>
                <a:cs typeface="Times New Roman" pitchFamily="18" charset="0"/>
              </a:rPr>
              <a:t>постокклюзионный</a:t>
            </a:r>
            <a:r>
              <a:rPr lang="ru-RU" sz="1200" dirty="0" smtClean="0">
                <a:latin typeface="Times New Roman CYR"/>
                <a:ea typeface="Calibri" pitchFamily="34" charset="0"/>
                <a:cs typeface="Times New Roman" pitchFamily="18" charset="0"/>
              </a:rPr>
              <a:t> прирост амплитуды сигнала)</a:t>
            </a:r>
            <a:r>
              <a:rPr lang="ru-RU" altLang="ru-RU" sz="1200" dirty="0" smtClean="0">
                <a:latin typeface="Times New Roman CYR"/>
                <a:ea typeface="Calibri" pitchFamily="34" charset="0"/>
                <a:cs typeface="Times New Roman" pitchFamily="18" charset="0"/>
              </a:rPr>
              <a:t>. </a:t>
            </a:r>
            <a:endParaRPr lang="ru-RU" altLang="ru-RU" sz="1200" dirty="0">
              <a:latin typeface="Times New Roman CYR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6" name="Picture 4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852936"/>
            <a:ext cx="371475" cy="92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TextBox 25"/>
          <p:cNvSpPr txBox="1"/>
          <p:nvPr/>
        </p:nvSpPr>
        <p:spPr>
          <a:xfrm>
            <a:off x="6156176" y="4437112"/>
            <a:ext cx="432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мес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Группа 4"/>
          <p:cNvGrpSpPr/>
          <p:nvPr/>
        </p:nvGrpSpPr>
        <p:grpSpPr>
          <a:xfrm>
            <a:off x="2483768" y="1988840"/>
            <a:ext cx="4125913" cy="2881309"/>
            <a:chOff x="4838700" y="1663704"/>
            <a:chExt cx="4125913" cy="2881309"/>
          </a:xfrm>
        </p:grpSpPr>
        <p:grpSp>
          <p:nvGrpSpPr>
            <p:cNvPr id="8" name="Группа 69"/>
            <p:cNvGrpSpPr/>
            <p:nvPr/>
          </p:nvGrpSpPr>
          <p:grpSpPr>
            <a:xfrm>
              <a:off x="4838700" y="1763995"/>
              <a:ext cx="4125913" cy="2781018"/>
              <a:chOff x="4838700" y="1763995"/>
              <a:chExt cx="4125913" cy="2781018"/>
            </a:xfrm>
          </p:grpSpPr>
          <p:graphicFrame>
            <p:nvGraphicFramePr>
              <p:cNvPr id="29" name="Объект 28" descr="ПМ G(238)A гена TNFα показал ассоциацию c изменением эндотелиальной функции (ЭФ)&#10;&#10;"/>
              <p:cNvGraphicFramePr>
                <a:graphicFrameLocks noChangeAspect="1"/>
              </p:cNvGraphicFramePr>
              <p:nvPr>
                <p:extLst/>
              </p:nvPr>
            </p:nvGraphicFramePr>
            <p:xfrm>
              <a:off x="4838700" y="1860550"/>
              <a:ext cx="4125913" cy="2684463"/>
            </p:xfrm>
            <a:graphic>
              <a:graphicData uri="http://schemas.openxmlformats.org/presentationml/2006/ole">
                <p:oleObj spid="_x0000_s2051" name="Лист" r:id="rId5" imgW="6953137" imgH="4295723" progId="Excel.Sheet.8">
                  <p:embed/>
                </p:oleObj>
              </a:graphicData>
            </a:graphic>
          </p:graphicFrame>
          <p:cxnSp>
            <p:nvCxnSpPr>
              <p:cNvPr id="58" name="Прямая соединительная линия 57"/>
              <p:cNvCxnSpPr>
                <a:stCxn id="45" idx="3"/>
              </p:cNvCxnSpPr>
              <p:nvPr/>
            </p:nvCxnSpPr>
            <p:spPr>
              <a:xfrm>
                <a:off x="6925711" y="1763995"/>
                <a:ext cx="1" cy="111726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Прямая соединительная линия 64"/>
              <p:cNvCxnSpPr/>
              <p:nvPr/>
            </p:nvCxnSpPr>
            <p:spPr>
              <a:xfrm>
                <a:off x="6633015" y="2139085"/>
                <a:ext cx="0" cy="30113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Прямая соединительная линия 65"/>
              <p:cNvCxnSpPr/>
              <p:nvPr/>
            </p:nvCxnSpPr>
            <p:spPr>
              <a:xfrm>
                <a:off x="7308304" y="2094057"/>
                <a:ext cx="0" cy="30113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Прямая соединительная линия 66"/>
              <p:cNvCxnSpPr/>
              <p:nvPr/>
            </p:nvCxnSpPr>
            <p:spPr>
              <a:xfrm>
                <a:off x="6990173" y="2139085"/>
                <a:ext cx="0" cy="641843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5" name="TextBox 15"/>
            <p:cNvSpPr txBox="1"/>
            <p:nvPr/>
          </p:nvSpPr>
          <p:spPr>
            <a:xfrm>
              <a:off x="5667996" y="1663704"/>
              <a:ext cx="1257715" cy="20058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р = </a:t>
              </a:r>
              <a:r>
                <a:rPr lang="ru-RU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0,03</a:t>
              </a:r>
              <a:endParaRPr lang="ru-RU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56" name="Прямая соединительная линия 55"/>
            <p:cNvCxnSpPr/>
            <p:nvPr/>
          </p:nvCxnSpPr>
          <p:spPr>
            <a:xfrm>
              <a:off x="5667997" y="1879073"/>
              <a:ext cx="0" cy="54181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15"/>
            <p:cNvSpPr txBox="1"/>
            <p:nvPr/>
          </p:nvSpPr>
          <p:spPr>
            <a:xfrm>
              <a:off x="6600035" y="1879073"/>
              <a:ext cx="780277" cy="25040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rgbClr val="FF0000"/>
              </a:solidFill>
            </a:ln>
          </p:spPr>
          <p:txBody>
            <a:bodyPr wrap="square" rtlCol="0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ru-RU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р = </a:t>
              </a:r>
              <a:r>
                <a:rPr lang="ru-RU" sz="1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0,029</a:t>
              </a:r>
              <a:endParaRPr lang="ru-RU" sz="1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2626082" y="4794919"/>
            <a:ext cx="389183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/>
                <a:ea typeface="Calibri" pitchFamily="34" charset="0"/>
                <a:cs typeface="Times New Roman" pitchFamily="18" charset="0"/>
              </a:rPr>
              <a:t>Рис.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/>
                <a:ea typeface="Calibri" pitchFamily="34" charset="0"/>
                <a:cs typeface="Times New Roman" pitchFamily="18" charset="0"/>
              </a:rPr>
              <a:t> Снижение уровня ЛПНП на терапии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/>
                <a:ea typeface="Calibri" pitchFamily="34" charset="0"/>
                <a:cs typeface="Times New Roman" pitchFamily="18" charset="0"/>
              </a:rPr>
              <a:t>статинами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/>
                <a:ea typeface="Calibri" pitchFamily="34" charset="0"/>
                <a:cs typeface="Times New Roman" pitchFamily="18" charset="0"/>
              </a:rPr>
              <a:t>в зависимости от полиморфизма 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/>
                <a:ea typeface="Calibri" pitchFamily="34" charset="0"/>
                <a:cs typeface="Times New Roman" pitchFamily="18" charset="0"/>
              </a:rPr>
              <a:t>Pro12Ala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/>
                <a:ea typeface="Calibri" pitchFamily="34" charset="0"/>
                <a:cs typeface="Times New Roman" pitchFamily="18" charset="0"/>
              </a:rPr>
              <a:t>гена 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/>
                <a:ea typeface="Calibri" pitchFamily="34" charset="0"/>
                <a:cs typeface="Times New Roman" pitchFamily="18" charset="0"/>
              </a:rPr>
              <a:t>PPARG2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34561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436096" y="2564904"/>
            <a:ext cx="8732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Генотипы </a:t>
            </a:r>
            <a:r>
              <a:rPr lang="en-US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APOE</a:t>
            </a:r>
            <a:endParaRPr lang="ru-RU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9" name="Группа 38"/>
          <p:cNvGrpSpPr/>
          <p:nvPr/>
        </p:nvGrpSpPr>
        <p:grpSpPr>
          <a:xfrm>
            <a:off x="2267744" y="2276872"/>
            <a:ext cx="4217665" cy="2505075"/>
            <a:chOff x="2267744" y="2276872"/>
            <a:chExt cx="4217665" cy="2505075"/>
          </a:xfrm>
        </p:grpSpPr>
        <p:sp>
          <p:nvSpPr>
            <p:cNvPr id="32" name="TextBox 31"/>
            <p:cNvSpPr txBox="1"/>
            <p:nvPr/>
          </p:nvSpPr>
          <p:spPr>
            <a:xfrm rot="16200000">
              <a:off x="1470139" y="3218493"/>
              <a:ext cx="18722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4572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l-GR" sz="1200" b="1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Δ</a:t>
              </a:r>
              <a:r>
                <a:rPr lang="ru-RU" sz="1200" b="1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ХС, </a:t>
              </a:r>
              <a:r>
                <a:rPr lang="en-US" sz="12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%</a:t>
              </a:r>
              <a:endParaRPr lang="ru-RU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4" name="Объект 3" descr="ПМ G(238)A гена TNFα показал ассоциацию c изменением эндотелиальной функции (ЭФ)&#10;&#10;"/>
            <p:cNvGraphicFramePr>
              <a:graphicFrameLocks noChangeAspect="1"/>
            </p:cNvGraphicFramePr>
            <p:nvPr>
              <p:extLst>
                <p:ext uri="{D42A27DB-BD31-4B8C-83A1-F6EECF244321}">
                  <p14:modId xmlns="" xmlns:p14="http://schemas.microsoft.com/office/powerpoint/2010/main" val="4005383902"/>
                </p:ext>
              </p:extLst>
            </p:nvPr>
          </p:nvGraphicFramePr>
          <p:xfrm>
            <a:off x="2627784" y="2276872"/>
            <a:ext cx="3857625" cy="2505075"/>
          </p:xfrm>
          <a:graphic>
            <a:graphicData uri="http://schemas.openxmlformats.org/presentationml/2006/ole">
              <p:oleObj spid="_x0000_s11266" name="Лист" r:id="rId4" imgW="6981825" imgH="3914851" progId="Excel.Sheet.8">
                <p:embed/>
              </p:oleObj>
            </a:graphicData>
          </a:graphic>
        </p:graphicFrame>
      </p:grpSp>
      <p:grpSp>
        <p:nvGrpSpPr>
          <p:cNvPr id="38" name="Группа 37"/>
          <p:cNvGrpSpPr/>
          <p:nvPr/>
        </p:nvGrpSpPr>
        <p:grpSpPr>
          <a:xfrm>
            <a:off x="3275856" y="3284984"/>
            <a:ext cx="2670972" cy="1089656"/>
            <a:chOff x="1058516" y="2555368"/>
            <a:chExt cx="2670972" cy="1089656"/>
          </a:xfrm>
        </p:grpSpPr>
        <p:cxnSp>
          <p:nvCxnSpPr>
            <p:cNvPr id="35" name="Прямая соединительная линия 34"/>
            <p:cNvCxnSpPr/>
            <p:nvPr/>
          </p:nvCxnSpPr>
          <p:spPr>
            <a:xfrm>
              <a:off x="1058516" y="3645023"/>
              <a:ext cx="2670972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6" name="Группа 35"/>
            <p:cNvGrpSpPr/>
            <p:nvPr/>
          </p:nvGrpSpPr>
          <p:grpSpPr>
            <a:xfrm>
              <a:off x="1058516" y="2555368"/>
              <a:ext cx="1929308" cy="1089656"/>
              <a:chOff x="1058516" y="2555368"/>
              <a:chExt cx="1929308" cy="1089656"/>
            </a:xfrm>
          </p:grpSpPr>
          <p:cxnSp>
            <p:nvCxnSpPr>
              <p:cNvPr id="40" name="Прямая соединительная линия 39"/>
              <p:cNvCxnSpPr/>
              <p:nvPr/>
            </p:nvCxnSpPr>
            <p:spPr>
              <a:xfrm>
                <a:off x="1619672" y="3337247"/>
                <a:ext cx="2160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Группа 32"/>
              <p:cNvGrpSpPr/>
              <p:nvPr/>
            </p:nvGrpSpPr>
            <p:grpSpPr>
              <a:xfrm>
                <a:off x="1058516" y="2555368"/>
                <a:ext cx="1929308" cy="1089656"/>
                <a:chOff x="1058516" y="2555368"/>
                <a:chExt cx="1929308" cy="1089656"/>
              </a:xfrm>
            </p:grpSpPr>
            <p:sp>
              <p:nvSpPr>
                <p:cNvPr id="25" name="Rectangle 34"/>
                <p:cNvSpPr>
                  <a:spLocks noChangeArrowheads="1"/>
                </p:cNvSpPr>
                <p:nvPr/>
              </p:nvSpPr>
              <p:spPr bwMode="auto">
                <a:xfrm>
                  <a:off x="1835696" y="3337247"/>
                  <a:ext cx="936105" cy="307777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square">
                  <a:spAutoFit/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defTabSz="457200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ru-RU" sz="1400" b="1" i="1" dirty="0" smtClean="0">
                      <a:solidFill>
                        <a:prstClr val="black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р</a:t>
                  </a:r>
                  <a:r>
                    <a:rPr lang="en-US" altLang="ru-RU" sz="1400" b="1" dirty="0" smtClean="0">
                      <a:solidFill>
                        <a:prstClr val="black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=0.0</a:t>
                  </a:r>
                  <a:r>
                    <a:rPr lang="ru-RU" altLang="ru-RU" sz="1400" b="1" dirty="0" smtClean="0">
                      <a:solidFill>
                        <a:prstClr val="black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1</a:t>
                  </a:r>
                  <a:endParaRPr lang="en-US" altLang="ru-RU" sz="1400" b="1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13" name="Прямая соединительная линия 12"/>
                <p:cNvCxnSpPr/>
                <p:nvPr/>
              </p:nvCxnSpPr>
              <p:spPr>
                <a:xfrm>
                  <a:off x="1058516" y="2780928"/>
                  <a:ext cx="0" cy="864096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Прямая соединительная линия 16"/>
                <p:cNvCxnSpPr/>
                <p:nvPr/>
              </p:nvCxnSpPr>
              <p:spPr>
                <a:xfrm>
                  <a:off x="2978746" y="2564904"/>
                  <a:ext cx="0" cy="772343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Прямая соединительная линия 26"/>
                <p:cNvCxnSpPr/>
                <p:nvPr/>
              </p:nvCxnSpPr>
              <p:spPr>
                <a:xfrm>
                  <a:off x="2555776" y="2564904"/>
                  <a:ext cx="0" cy="753272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Прямая соединительная линия 36"/>
                <p:cNvCxnSpPr/>
                <p:nvPr/>
              </p:nvCxnSpPr>
              <p:spPr>
                <a:xfrm>
                  <a:off x="1614761" y="2555368"/>
                  <a:ext cx="0" cy="772343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Прямая соединительная линия 42"/>
                <p:cNvCxnSpPr/>
                <p:nvPr/>
              </p:nvCxnSpPr>
              <p:spPr>
                <a:xfrm>
                  <a:off x="2771801" y="3337247"/>
                  <a:ext cx="216023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cxnSp>
        <p:nvCxnSpPr>
          <p:cNvPr id="1061" name="Прямая соединительная линия 1060"/>
          <p:cNvCxnSpPr/>
          <p:nvPr/>
        </p:nvCxnSpPr>
        <p:spPr>
          <a:xfrm>
            <a:off x="7515544" y="3356992"/>
            <a:ext cx="5241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1"/>
          <p:cNvSpPr>
            <a:spLocks noChangeArrowheads="1"/>
          </p:cNvSpPr>
          <p:nvPr/>
        </p:nvSpPr>
        <p:spPr bwMode="auto">
          <a:xfrm>
            <a:off x="2627784" y="4725144"/>
            <a:ext cx="38243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Calibri" pitchFamily="34" charset="0"/>
                <a:cs typeface="Times New Roman" pitchFamily="18" charset="0"/>
              </a:rPr>
              <a:t>Рис.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Calibri" pitchFamily="34" charset="0"/>
                <a:cs typeface="Times New Roman" pitchFamily="18" charset="0"/>
              </a:rPr>
              <a:t>4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Calibri" pitchFamily="34" charset="0"/>
                <a:cs typeface="Times New Roman" pitchFamily="18" charset="0"/>
              </a:rPr>
              <a:t> Снижение уровня ХС на терапии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Calibri" pitchFamily="34" charset="0"/>
                <a:cs typeface="Times New Roman" pitchFamily="18" charset="0"/>
              </a:rPr>
              <a:t>статинами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Calibri" pitchFamily="34" charset="0"/>
                <a:cs typeface="Times New Roman" pitchFamily="18" charset="0"/>
              </a:rPr>
              <a:t>в зависимости от  полиморфизма </a:t>
            </a:r>
            <a:r>
              <a:rPr kumimoji="0" lang="en-US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Calibri" pitchFamily="34" charset="0"/>
                <a:cs typeface="Times New Roman" pitchFamily="18" charset="0"/>
              </a:rPr>
              <a:t>E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Calibri" pitchFamily="34" charset="0"/>
                <a:cs typeface="Times New Roman" pitchFamily="18" charset="0"/>
              </a:rPr>
              <a:t>2/</a:t>
            </a:r>
            <a:r>
              <a:rPr kumimoji="0" lang="en-US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Calibri" pitchFamily="34" charset="0"/>
                <a:cs typeface="Times New Roman" pitchFamily="18" charset="0"/>
              </a:rPr>
              <a:t>E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Calibri" pitchFamily="34" charset="0"/>
                <a:cs typeface="Times New Roman" pitchFamily="18" charset="0"/>
              </a:rPr>
              <a:t>3/</a:t>
            </a:r>
            <a:r>
              <a:rPr kumimoji="0" lang="en-US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Calibri" pitchFamily="34" charset="0"/>
                <a:cs typeface="Times New Roman" pitchFamily="18" charset="0"/>
              </a:rPr>
              <a:t>E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Calibri" pitchFamily="34" charset="0"/>
                <a:cs typeface="Times New Roman" pitchFamily="18" charset="0"/>
              </a:rPr>
              <a:t>4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Calibri" pitchFamily="34" charset="0"/>
                <a:cs typeface="Times New Roman" pitchFamily="18" charset="0"/>
              </a:rPr>
              <a:t>гена  </a:t>
            </a:r>
            <a:r>
              <a:rPr kumimoji="0" lang="en-US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Calibri" pitchFamily="34" charset="0"/>
                <a:cs typeface="Times New Roman" pitchFamily="18" charset="0"/>
              </a:rPr>
              <a:t>APOE 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5494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22"/>
          <p:cNvGrpSpPr/>
          <p:nvPr/>
        </p:nvGrpSpPr>
        <p:grpSpPr>
          <a:xfrm>
            <a:off x="2051720" y="1700808"/>
            <a:ext cx="4851400" cy="3036888"/>
            <a:chOff x="3924097" y="1440779"/>
            <a:chExt cx="4851400" cy="3036888"/>
          </a:xfrm>
        </p:grpSpPr>
        <p:graphicFrame>
          <p:nvGraphicFramePr>
            <p:cNvPr id="26" name="Диаграмма 4" descr="ПМ G(238)A гена TNFα показал ассоциацию c изменением эндотелиальной функции (ЭФ)&#10;&#10;"/>
            <p:cNvGraphicFramePr>
              <a:graphicFrameLocks/>
            </p:cNvGraphicFramePr>
            <p:nvPr>
              <p:extLst>
                <p:ext uri="{D42A27DB-BD31-4B8C-83A1-F6EECF244321}">
                  <p14:modId xmlns="" xmlns:p14="http://schemas.microsoft.com/office/powerpoint/2010/main" val="2596716223"/>
                </p:ext>
              </p:extLst>
            </p:nvPr>
          </p:nvGraphicFramePr>
          <p:xfrm>
            <a:off x="3924097" y="1440779"/>
            <a:ext cx="4851400" cy="3036888"/>
          </p:xfrm>
          <a:graphic>
            <a:graphicData uri="http://schemas.openxmlformats.org/presentationml/2006/ole">
              <p:oleObj spid="_x0000_s22530" name="Лист" r:id="rId4" imgW="6477135" imgH="4048149" progId="Excel.Sheet.8">
                <p:embed/>
              </p:oleObj>
            </a:graphicData>
          </a:graphic>
        </p:graphicFrame>
        <p:cxnSp>
          <p:nvCxnSpPr>
            <p:cNvPr id="27" name="Прямая соединительная линия 26"/>
            <p:cNvCxnSpPr/>
            <p:nvPr/>
          </p:nvCxnSpPr>
          <p:spPr>
            <a:xfrm>
              <a:off x="5743848" y="2090797"/>
              <a:ext cx="1348432" cy="5588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 flipH="1">
              <a:off x="4914023" y="2090797"/>
              <a:ext cx="11435" cy="596425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4925458" y="1819386"/>
              <a:ext cx="870678" cy="2769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ru-RU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р = </a:t>
              </a:r>
              <a:r>
                <a:rPr lang="ru-RU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0,046</a:t>
              </a:r>
              <a:endParaRPr lang="ru-RU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2" name="Прямая соединительная линия 31"/>
            <p:cNvCxnSpPr/>
            <p:nvPr/>
          </p:nvCxnSpPr>
          <p:spPr>
            <a:xfrm>
              <a:off x="7956376" y="1833791"/>
              <a:ext cx="0" cy="583635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7092280" y="1556792"/>
              <a:ext cx="864096" cy="2769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ru-RU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р = 0,004</a:t>
              </a:r>
            </a:p>
          </p:txBody>
        </p:sp>
        <p:cxnSp>
          <p:nvCxnSpPr>
            <p:cNvPr id="34" name="Прямая соединительная линия 33"/>
            <p:cNvCxnSpPr/>
            <p:nvPr/>
          </p:nvCxnSpPr>
          <p:spPr>
            <a:xfrm>
              <a:off x="7092280" y="1805205"/>
              <a:ext cx="0" cy="251561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>
              <a:off x="7956376" y="2417426"/>
              <a:ext cx="0" cy="216024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Группа 1"/>
          <p:cNvGrpSpPr/>
          <p:nvPr/>
        </p:nvGrpSpPr>
        <p:grpSpPr>
          <a:xfrm>
            <a:off x="4139952" y="3789040"/>
            <a:ext cx="998532" cy="369332"/>
            <a:chOff x="2817650" y="5575790"/>
            <a:chExt cx="998532" cy="369332"/>
          </a:xfrm>
        </p:grpSpPr>
        <p:sp>
          <p:nvSpPr>
            <p:cNvPr id="28" name="TextBox 27"/>
            <p:cNvSpPr txBox="1"/>
            <p:nvPr/>
          </p:nvSpPr>
          <p:spPr>
            <a:xfrm>
              <a:off x="2849251" y="5575790"/>
              <a:ext cx="9669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prstClr val="black"/>
                  </a:solidFill>
                </a:rPr>
                <a:t>G</a:t>
              </a:r>
              <a:r>
                <a:rPr lang="en-US" dirty="0">
                  <a:solidFill>
                    <a:prstClr val="black"/>
                  </a:solidFill>
                </a:rPr>
                <a:t>A</a:t>
              </a:r>
              <a:r>
                <a:rPr lang="en-US" dirty="0" smtClean="0">
                  <a:solidFill>
                    <a:prstClr val="black"/>
                  </a:solidFill>
                </a:rPr>
                <a:t>    GG</a:t>
              </a:r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2817650" y="5724837"/>
              <a:ext cx="80137" cy="71237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37" name="Прямоугольник 36"/>
            <p:cNvSpPr/>
            <p:nvPr/>
          </p:nvSpPr>
          <p:spPr>
            <a:xfrm>
              <a:off x="3300602" y="5724836"/>
              <a:ext cx="80137" cy="71237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</p:grpSp>
      <p:sp>
        <p:nvSpPr>
          <p:cNvPr id="29" name="Rectangle 2"/>
          <p:cNvSpPr>
            <a:spLocks noChangeArrowheads="1"/>
          </p:cNvSpPr>
          <p:nvPr/>
        </p:nvSpPr>
        <p:spPr bwMode="auto">
          <a:xfrm>
            <a:off x="2267744" y="4653136"/>
            <a:ext cx="478714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/>
                <a:ea typeface="Calibri" pitchFamily="34" charset="0"/>
                <a:cs typeface="Times New Roman" pitchFamily="18" charset="0"/>
              </a:rPr>
              <a:t>Рис.5.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/>
                <a:ea typeface="Calibri" pitchFamily="34" charset="0"/>
                <a:cs typeface="Times New Roman" pitchFamily="18" charset="0"/>
              </a:rPr>
              <a:t> Улучшение ФЭ на терапии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/>
                <a:ea typeface="Calibri" pitchFamily="34" charset="0"/>
                <a:cs typeface="Times New Roman" pitchFamily="18" charset="0"/>
              </a:rPr>
              <a:t>статинами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/>
                <a:ea typeface="Calibri" pitchFamily="34" charset="0"/>
                <a:cs typeface="Times New Roman" pitchFamily="18" charset="0"/>
              </a:rPr>
              <a:t> в зависимости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/>
                <a:ea typeface="Calibri" pitchFamily="34" charset="0"/>
                <a:cs typeface="Times New Roman" pitchFamily="18" charset="0"/>
              </a:rPr>
              <a:t>от полиморфизма G(308)A гена 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/>
                <a:ea typeface="Calibri" pitchFamily="34" charset="0"/>
                <a:cs typeface="Times New Roman" pitchFamily="18" charset="0"/>
              </a:rPr>
              <a:t>TNFα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9917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170</Words>
  <Application>Microsoft Office PowerPoint</Application>
  <PresentationFormat>Экран (4:3)</PresentationFormat>
  <Paragraphs>32</Paragraphs>
  <Slides>6</Slides>
  <Notes>4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Тема Office</vt:lpstr>
      <vt:lpstr>Лист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ordinator_child</dc:creator>
  <cp:lastModifiedBy>ordinator_child</cp:lastModifiedBy>
  <cp:revision>4</cp:revision>
  <dcterms:created xsi:type="dcterms:W3CDTF">2016-03-13T16:43:07Z</dcterms:created>
  <dcterms:modified xsi:type="dcterms:W3CDTF">2016-03-17T13:40:50Z</dcterms:modified>
</cp:coreProperties>
</file>