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5833" r:id="rId2"/>
    <p:sldId id="269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46"/>
  </p:normalViewPr>
  <p:slideViewPr>
    <p:cSldViewPr snapToGrid="0" snapToObjects="1" showGuides="1">
      <p:cViewPr varScale="1">
        <p:scale>
          <a:sx n="110" d="100"/>
          <a:sy n="110" d="100"/>
        </p:scale>
        <p:origin x="536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E5E6CA-1661-FB4E-B5DD-09B3AC9387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5BD353C-07D5-1445-AC78-EFEAEC4D1D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B824E24-A333-444F-A4A1-E42AD3909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45843-966A-A841-B915-C88B1BDAF5D2}" type="datetimeFigureOut">
              <a:rPr lang="it-IT" smtClean="0"/>
              <a:t>30/08/19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52F1D80-656F-1149-88C7-4D94E7CF7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86E6FDE-EE2B-EB48-99B3-59F68CA90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8A756-C236-454E-BB4D-D8322EF783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91898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6648E66-7DFB-7340-B98A-BCC2A978B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8F069FD-E703-B743-BAA0-2DB670A9E0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B79007D-D90E-D146-B52D-52BBE2A5C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45843-966A-A841-B915-C88B1BDAF5D2}" type="datetimeFigureOut">
              <a:rPr lang="it-IT" smtClean="0"/>
              <a:t>30/08/19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83C0702-96A0-4949-A05B-55D01601A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DF06274-3D66-2D45-BA3D-F806583E0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8A756-C236-454E-BB4D-D8322EF783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2573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161D42B4-6A67-1947-9130-5B360F7ED5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FACCFAD-AE3B-5B48-AA62-4C5120B3A7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898E4C4-3A27-F740-87CE-E6A374FDE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45843-966A-A841-B915-C88B1BDAF5D2}" type="datetimeFigureOut">
              <a:rPr lang="it-IT" smtClean="0"/>
              <a:t>30/08/19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4D56951-CF37-0F43-A4A5-DFF9FF324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26B1B51-4FF8-2A4E-A8E1-8E3F9D9DF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8A756-C236-454E-BB4D-D8322EF783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9044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835AE7B-8CE1-5440-B590-F3F2402C3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21612EA-DD2C-554A-B056-DF7DFD5F1D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1CEE111-3E18-CC4F-809B-8026A8588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45843-966A-A841-B915-C88B1BDAF5D2}" type="datetimeFigureOut">
              <a:rPr lang="it-IT" smtClean="0"/>
              <a:t>30/08/19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4C7959E-E8B4-0649-8073-564EACF72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2D53763-E818-2D4B-B473-A10CD8EC8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8A756-C236-454E-BB4D-D8322EF783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238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1C976F-06F5-6A4C-A68A-168AEA47B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B469CE0-CE6C-9B4A-9A1F-1CCC7F9A46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81DB57E-30B5-A346-9764-E781730BC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45843-966A-A841-B915-C88B1BDAF5D2}" type="datetimeFigureOut">
              <a:rPr lang="it-IT" smtClean="0"/>
              <a:t>30/08/19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6E581CA-25CA-464F-98AF-43D8859CE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1466E0-55B6-D041-BAC3-BDD50FBB0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8A756-C236-454E-BB4D-D8322EF783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7326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8C8CA8-C2F4-724C-99FD-8123ED062F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46534A4-461A-6541-8941-7C28069098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273B2D0-A660-D447-A542-4969B4B511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01C2ECD-2B49-1E4D-AA5C-8AB22B64A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45843-966A-A841-B915-C88B1BDAF5D2}" type="datetimeFigureOut">
              <a:rPr lang="it-IT" smtClean="0"/>
              <a:t>30/08/19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3AC1213-95A8-D643-98C6-52CE911B7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66AACBD-06CD-B944-8955-987360CD4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8A756-C236-454E-BB4D-D8322EF783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4156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12C468-15CC-1748-860B-00B69922C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1D7C691-BEEA-9E46-BB43-D17F5850F4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F2C4E8C-0742-D749-9C60-1F1E5B2AA3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BA5FE79-0B6B-3049-9598-F4792A4A57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3518226-9FE7-894C-8DF0-2A5FDFF6D8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7DF9A651-7580-794B-803B-83AACA8D5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45843-966A-A841-B915-C88B1BDAF5D2}" type="datetimeFigureOut">
              <a:rPr lang="it-IT" smtClean="0"/>
              <a:t>30/08/19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2C67619-B8AF-ED4B-9C6B-BD8078273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0FB9443-A70E-BE4A-98E6-CB04AB02C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8A756-C236-454E-BB4D-D8322EF783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8460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D571F4D-DBEF-5C4D-96CC-56FE52BB8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B019603-CBD3-744E-88AA-CE0C826D9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45843-966A-A841-B915-C88B1BDAF5D2}" type="datetimeFigureOut">
              <a:rPr lang="it-IT" smtClean="0"/>
              <a:t>30/08/19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F92934B-A7C5-6C49-AA5C-4ECCB75A4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58808F5-9CA4-1B47-9769-8DD5FC41A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8A756-C236-454E-BB4D-D8322EF783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2744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7B837D78-DFFF-DD47-85A4-06D8654E3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45843-966A-A841-B915-C88B1BDAF5D2}" type="datetimeFigureOut">
              <a:rPr lang="it-IT" smtClean="0"/>
              <a:t>30/08/19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D350A6D-63EA-9041-B86F-F83D90418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6BF92A5-0D3F-CB4C-9457-FD0865ADE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8A756-C236-454E-BB4D-D8322EF783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6635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EC6C803-BD29-FF4F-8635-99A5F3EA8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20792A7-6F96-4A4C-805C-7E9943B314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8BECD7E-C1A8-BE40-8DF6-DD05C75672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D60EC18-7E26-A347-A328-410A4FE09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45843-966A-A841-B915-C88B1BDAF5D2}" type="datetimeFigureOut">
              <a:rPr lang="it-IT" smtClean="0"/>
              <a:t>30/08/19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AB422C4-15C5-4C44-A9F1-7D06FB449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A8201BD-4987-AF49-AB3A-2E80D2EFA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8A756-C236-454E-BB4D-D8322EF783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5998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CD3B787-B0F7-894C-862C-0497788598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F5CF42C-F0E8-0247-B878-43F9BC5E89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F06FB6F-DA4C-A442-819E-35596B0808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05732BD-0534-FF45-8C40-C7E7ED714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45843-966A-A841-B915-C88B1BDAF5D2}" type="datetimeFigureOut">
              <a:rPr lang="it-IT" smtClean="0"/>
              <a:t>30/08/19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60E036E-44BF-A248-99CF-93650ECA4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2919511-D1B5-2644-BEEB-D06F574A1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8A756-C236-454E-BB4D-D8322EF783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6504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963F72F6-FA2F-0742-B434-211F8D34F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FBD7F70-C738-8F4E-BF83-6CD81D1377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83D8C8B-AF09-C041-9469-53B3DC4AD1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45843-966A-A841-B915-C88B1BDAF5D2}" type="datetimeFigureOut">
              <a:rPr lang="it-IT" smtClean="0"/>
              <a:t>30/08/19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F75A682-2572-774E-B3E3-C37B8F9EBC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54A469B-5638-3D40-8CE5-C3DBF57413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48A756-C236-454E-BB4D-D8322EF7838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54322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2A3E915-9E11-A64B-963F-356975A7E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754" y="134937"/>
            <a:ext cx="10971300" cy="569154"/>
          </a:xfrm>
        </p:spPr>
        <p:txBody>
          <a:bodyPr>
            <a:normAutofit fontScale="90000"/>
          </a:bodyPr>
          <a:lstStyle/>
          <a:p>
            <a:pPr algn="ctr"/>
            <a:r>
              <a:rPr lang="it-IT" sz="3386" dirty="0" err="1">
                <a:solidFill>
                  <a:srgbClr val="941651"/>
                </a:solidFill>
              </a:rPr>
              <a:t>Microvascular</a:t>
            </a:r>
            <a:r>
              <a:rPr lang="it-IT" sz="3386" dirty="0">
                <a:solidFill>
                  <a:srgbClr val="941651"/>
                </a:solidFill>
              </a:rPr>
              <a:t> </a:t>
            </a:r>
            <a:r>
              <a:rPr lang="it-IT" sz="3386" dirty="0" err="1">
                <a:solidFill>
                  <a:srgbClr val="941651"/>
                </a:solidFill>
              </a:rPr>
              <a:t>dysfunction</a:t>
            </a:r>
            <a:r>
              <a:rPr lang="it-IT" sz="3386" dirty="0">
                <a:solidFill>
                  <a:srgbClr val="941651"/>
                </a:solidFill>
              </a:rPr>
              <a:t> </a:t>
            </a:r>
            <a:r>
              <a:rPr lang="it-IT" sz="3386" dirty="0" err="1">
                <a:solidFill>
                  <a:srgbClr val="941651"/>
                </a:solidFill>
              </a:rPr>
              <a:t>preceeds</a:t>
            </a:r>
            <a:r>
              <a:rPr lang="it-IT" sz="3386" dirty="0">
                <a:solidFill>
                  <a:srgbClr val="941651"/>
                </a:solidFill>
              </a:rPr>
              <a:t> </a:t>
            </a:r>
            <a:r>
              <a:rPr lang="it-IT" sz="3386" dirty="0" err="1">
                <a:solidFill>
                  <a:srgbClr val="941651"/>
                </a:solidFill>
              </a:rPr>
              <a:t>microvascular</a:t>
            </a:r>
            <a:r>
              <a:rPr lang="it-IT" sz="3386" dirty="0">
                <a:solidFill>
                  <a:srgbClr val="941651"/>
                </a:solidFill>
              </a:rPr>
              <a:t> </a:t>
            </a:r>
            <a:r>
              <a:rPr lang="it-IT" sz="3386" dirty="0" err="1">
                <a:solidFill>
                  <a:srgbClr val="941651"/>
                </a:solidFill>
              </a:rPr>
              <a:t>anatomical</a:t>
            </a:r>
            <a:r>
              <a:rPr lang="it-IT" sz="3386" dirty="0">
                <a:solidFill>
                  <a:srgbClr val="941651"/>
                </a:solidFill>
              </a:rPr>
              <a:t> </a:t>
            </a:r>
            <a:r>
              <a:rPr lang="it-IT" sz="3386" dirty="0" err="1">
                <a:solidFill>
                  <a:srgbClr val="941651"/>
                </a:solidFill>
              </a:rPr>
              <a:t>complication</a:t>
            </a:r>
            <a:endParaRPr lang="it-IT" sz="3386" dirty="0">
              <a:solidFill>
                <a:srgbClr val="941651"/>
              </a:solidFill>
            </a:endParaRPr>
          </a:p>
        </p:txBody>
      </p:sp>
      <p:sp>
        <p:nvSpPr>
          <p:cNvPr id="4" name="Rettangolo arrotondato 3">
            <a:extLst>
              <a:ext uri="{FF2B5EF4-FFF2-40B4-BE49-F238E27FC236}">
                <a16:creationId xmlns:a16="http://schemas.microsoft.com/office/drawing/2014/main" id="{BDC2E14C-AD91-3D4F-B186-219EDA6A889E}"/>
              </a:ext>
            </a:extLst>
          </p:cNvPr>
          <p:cNvSpPr/>
          <p:nvPr/>
        </p:nvSpPr>
        <p:spPr>
          <a:xfrm>
            <a:off x="185437" y="1930960"/>
            <a:ext cx="2369745" cy="1066386"/>
          </a:xfrm>
          <a:prstGeom prst="roundRect">
            <a:avLst/>
          </a:prstGeom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177" dirty="0" err="1"/>
              <a:t>Hyperglycemia</a:t>
            </a:r>
            <a:endParaRPr lang="it-IT" sz="2177" dirty="0"/>
          </a:p>
        </p:txBody>
      </p:sp>
      <p:sp>
        <p:nvSpPr>
          <p:cNvPr id="5" name="Freccia destra 4">
            <a:extLst>
              <a:ext uri="{FF2B5EF4-FFF2-40B4-BE49-F238E27FC236}">
                <a16:creationId xmlns:a16="http://schemas.microsoft.com/office/drawing/2014/main" id="{12E97728-3DA0-1048-B41B-8868F04C016F}"/>
              </a:ext>
            </a:extLst>
          </p:cNvPr>
          <p:cNvSpPr/>
          <p:nvPr/>
        </p:nvSpPr>
        <p:spPr>
          <a:xfrm>
            <a:off x="2620099" y="2385303"/>
            <a:ext cx="631933" cy="223808"/>
          </a:xfrm>
          <a:prstGeom prst="rightArrow">
            <a:avLst/>
          </a:prstGeom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177"/>
          </a:p>
        </p:txBody>
      </p:sp>
      <p:sp>
        <p:nvSpPr>
          <p:cNvPr id="6" name="Rettangolo arrotondato 5">
            <a:extLst>
              <a:ext uri="{FF2B5EF4-FFF2-40B4-BE49-F238E27FC236}">
                <a16:creationId xmlns:a16="http://schemas.microsoft.com/office/drawing/2014/main" id="{C6BA8004-770F-2048-A65A-AD88BD9C0298}"/>
              </a:ext>
            </a:extLst>
          </p:cNvPr>
          <p:cNvSpPr/>
          <p:nvPr/>
        </p:nvSpPr>
        <p:spPr>
          <a:xfrm>
            <a:off x="3316948" y="1964014"/>
            <a:ext cx="2527729" cy="1066386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177" dirty="0" err="1"/>
              <a:t>Anatomical</a:t>
            </a:r>
            <a:endParaRPr lang="it-IT" sz="2177" dirty="0"/>
          </a:p>
          <a:p>
            <a:pPr algn="ctr"/>
            <a:r>
              <a:rPr lang="it-IT" sz="2177" dirty="0" err="1"/>
              <a:t>Microangiopathy</a:t>
            </a:r>
            <a:endParaRPr lang="it-IT" sz="2177" dirty="0"/>
          </a:p>
        </p:txBody>
      </p:sp>
      <p:sp>
        <p:nvSpPr>
          <p:cNvPr id="7" name="Freccia destra 6">
            <a:extLst>
              <a:ext uri="{FF2B5EF4-FFF2-40B4-BE49-F238E27FC236}">
                <a16:creationId xmlns:a16="http://schemas.microsoft.com/office/drawing/2014/main" id="{5072ED25-D098-B94A-A17F-E3156DE32481}"/>
              </a:ext>
            </a:extLst>
          </p:cNvPr>
          <p:cNvSpPr/>
          <p:nvPr/>
        </p:nvSpPr>
        <p:spPr>
          <a:xfrm>
            <a:off x="5909592" y="2415166"/>
            <a:ext cx="696849" cy="193945"/>
          </a:xfrm>
          <a:prstGeom prst="rightArrow">
            <a:avLst/>
          </a:prstGeom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177"/>
          </a:p>
        </p:txBody>
      </p:sp>
      <p:sp>
        <p:nvSpPr>
          <p:cNvPr id="8" name="Rettangolo arrotondato 7">
            <a:extLst>
              <a:ext uri="{FF2B5EF4-FFF2-40B4-BE49-F238E27FC236}">
                <a16:creationId xmlns:a16="http://schemas.microsoft.com/office/drawing/2014/main" id="{632B7FCB-6AA8-AA41-9E37-6FF28D8958D7}"/>
              </a:ext>
            </a:extLst>
          </p:cNvPr>
          <p:cNvSpPr/>
          <p:nvPr/>
        </p:nvSpPr>
        <p:spPr>
          <a:xfrm>
            <a:off x="6694253" y="1968061"/>
            <a:ext cx="2381815" cy="1066386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935" dirty="0" err="1"/>
              <a:t>Blindness</a:t>
            </a:r>
            <a:endParaRPr lang="it-IT" sz="1935" dirty="0"/>
          </a:p>
          <a:p>
            <a:pPr algn="ctr"/>
            <a:r>
              <a:rPr lang="it-IT" sz="1935" dirty="0"/>
              <a:t>ESRD</a:t>
            </a:r>
          </a:p>
          <a:p>
            <a:pPr algn="ctr"/>
            <a:r>
              <a:rPr lang="it-IT" sz="1935" dirty="0" err="1"/>
              <a:t>Painful</a:t>
            </a:r>
            <a:r>
              <a:rPr lang="it-IT" sz="1935" dirty="0"/>
              <a:t> </a:t>
            </a:r>
            <a:r>
              <a:rPr lang="it-IT" sz="1935" dirty="0" err="1"/>
              <a:t>neuropathy</a:t>
            </a:r>
            <a:endParaRPr lang="it-IT" sz="1935" dirty="0"/>
          </a:p>
        </p:txBody>
      </p:sp>
      <p:sp>
        <p:nvSpPr>
          <p:cNvPr id="9" name="Rettangolo arrotondato 8">
            <a:extLst>
              <a:ext uri="{FF2B5EF4-FFF2-40B4-BE49-F238E27FC236}">
                <a16:creationId xmlns:a16="http://schemas.microsoft.com/office/drawing/2014/main" id="{AAACCE82-6FB2-C24D-B021-D20E9944754A}"/>
              </a:ext>
            </a:extLst>
          </p:cNvPr>
          <p:cNvSpPr/>
          <p:nvPr/>
        </p:nvSpPr>
        <p:spPr>
          <a:xfrm>
            <a:off x="210857" y="4916430"/>
            <a:ext cx="2409241" cy="1450491"/>
          </a:xfrm>
          <a:prstGeom prst="roundRect">
            <a:avLst/>
          </a:prstGeom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177" dirty="0" err="1"/>
              <a:t>Hyperglycemia</a:t>
            </a:r>
            <a:endParaRPr lang="it-IT" sz="2177" dirty="0"/>
          </a:p>
          <a:p>
            <a:pPr algn="ctr"/>
            <a:r>
              <a:rPr lang="it-IT" sz="2177" dirty="0"/>
              <a:t>High BP</a:t>
            </a:r>
          </a:p>
          <a:p>
            <a:pPr algn="ctr"/>
            <a:r>
              <a:rPr lang="it-IT" sz="2177" dirty="0" err="1"/>
              <a:t>Inflammation</a:t>
            </a:r>
            <a:endParaRPr lang="it-IT" sz="2177" dirty="0"/>
          </a:p>
          <a:p>
            <a:pPr algn="ctr"/>
            <a:r>
              <a:rPr lang="it-IT" sz="2177" dirty="0" err="1"/>
              <a:t>Dyslipidemia</a:t>
            </a:r>
            <a:endParaRPr lang="it-IT" sz="2177" dirty="0"/>
          </a:p>
        </p:txBody>
      </p:sp>
      <p:sp>
        <p:nvSpPr>
          <p:cNvPr id="10" name="Freccia destra 9">
            <a:extLst>
              <a:ext uri="{FF2B5EF4-FFF2-40B4-BE49-F238E27FC236}">
                <a16:creationId xmlns:a16="http://schemas.microsoft.com/office/drawing/2014/main" id="{8E282631-606C-994F-8A3D-A15B7B603E13}"/>
              </a:ext>
            </a:extLst>
          </p:cNvPr>
          <p:cNvSpPr/>
          <p:nvPr/>
        </p:nvSpPr>
        <p:spPr>
          <a:xfrm>
            <a:off x="2720878" y="5538633"/>
            <a:ext cx="631933" cy="230394"/>
          </a:xfrm>
          <a:prstGeom prst="rightArrow">
            <a:avLst/>
          </a:prstGeom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177"/>
          </a:p>
        </p:txBody>
      </p:sp>
      <p:sp>
        <p:nvSpPr>
          <p:cNvPr id="11" name="Rettangolo arrotondato 10">
            <a:extLst>
              <a:ext uri="{FF2B5EF4-FFF2-40B4-BE49-F238E27FC236}">
                <a16:creationId xmlns:a16="http://schemas.microsoft.com/office/drawing/2014/main" id="{D17CD155-53CE-8647-A0D2-4349860FBFF9}"/>
              </a:ext>
            </a:extLst>
          </p:cNvPr>
          <p:cNvSpPr/>
          <p:nvPr/>
        </p:nvSpPr>
        <p:spPr>
          <a:xfrm>
            <a:off x="3453591" y="5110764"/>
            <a:ext cx="2593554" cy="1066386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177" dirty="0" err="1"/>
              <a:t>Functional</a:t>
            </a:r>
            <a:r>
              <a:rPr lang="it-IT" sz="2177" dirty="0"/>
              <a:t> </a:t>
            </a:r>
            <a:r>
              <a:rPr lang="it-IT" sz="2177" dirty="0" err="1"/>
              <a:t>microvascular</a:t>
            </a:r>
            <a:r>
              <a:rPr lang="it-IT" sz="2177" dirty="0"/>
              <a:t> </a:t>
            </a:r>
            <a:r>
              <a:rPr lang="it-IT" sz="2177" dirty="0" err="1"/>
              <a:t>disease</a:t>
            </a:r>
            <a:endParaRPr lang="it-IT" sz="2177" dirty="0"/>
          </a:p>
        </p:txBody>
      </p:sp>
      <p:sp>
        <p:nvSpPr>
          <p:cNvPr id="12" name="Freccia destra 11">
            <a:extLst>
              <a:ext uri="{FF2B5EF4-FFF2-40B4-BE49-F238E27FC236}">
                <a16:creationId xmlns:a16="http://schemas.microsoft.com/office/drawing/2014/main" id="{D7D98A56-7A33-5042-A247-678E8D1CC75C}"/>
              </a:ext>
            </a:extLst>
          </p:cNvPr>
          <p:cNvSpPr/>
          <p:nvPr/>
        </p:nvSpPr>
        <p:spPr>
          <a:xfrm>
            <a:off x="6464354" y="5120638"/>
            <a:ext cx="1737813" cy="236975"/>
          </a:xfrm>
          <a:prstGeom prst="rightArrow">
            <a:avLst/>
          </a:prstGeom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177"/>
          </a:p>
        </p:txBody>
      </p:sp>
      <p:sp>
        <p:nvSpPr>
          <p:cNvPr id="13" name="Freccia destra 12">
            <a:extLst>
              <a:ext uri="{FF2B5EF4-FFF2-40B4-BE49-F238E27FC236}">
                <a16:creationId xmlns:a16="http://schemas.microsoft.com/office/drawing/2014/main" id="{17D181B0-8DF8-5349-A4B0-2145441D59C0}"/>
              </a:ext>
            </a:extLst>
          </p:cNvPr>
          <p:cNvSpPr/>
          <p:nvPr/>
        </p:nvSpPr>
        <p:spPr>
          <a:xfrm>
            <a:off x="6477522" y="5940175"/>
            <a:ext cx="1737813" cy="236975"/>
          </a:xfrm>
          <a:prstGeom prst="rightArrow">
            <a:avLst/>
          </a:prstGeom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177"/>
          </a:p>
        </p:txBody>
      </p:sp>
      <p:sp>
        <p:nvSpPr>
          <p:cNvPr id="14" name="Rettangolo arrotondato 13">
            <a:extLst>
              <a:ext uri="{FF2B5EF4-FFF2-40B4-BE49-F238E27FC236}">
                <a16:creationId xmlns:a16="http://schemas.microsoft.com/office/drawing/2014/main" id="{D1EDC1F8-2664-2A42-A0A8-DD5E2F058634}"/>
              </a:ext>
            </a:extLst>
          </p:cNvPr>
          <p:cNvSpPr/>
          <p:nvPr/>
        </p:nvSpPr>
        <p:spPr>
          <a:xfrm>
            <a:off x="8333821" y="4495284"/>
            <a:ext cx="2527729" cy="1066386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177" dirty="0" err="1"/>
              <a:t>Event</a:t>
            </a:r>
            <a:endParaRPr lang="it-IT" sz="2177" dirty="0"/>
          </a:p>
        </p:txBody>
      </p:sp>
      <p:sp>
        <p:nvSpPr>
          <p:cNvPr id="15" name="Rettangolo arrotondato 14">
            <a:extLst>
              <a:ext uri="{FF2B5EF4-FFF2-40B4-BE49-F238E27FC236}">
                <a16:creationId xmlns:a16="http://schemas.microsoft.com/office/drawing/2014/main" id="{08470A09-EFAF-9E4B-9E3C-DE50FA927CB3}"/>
              </a:ext>
            </a:extLst>
          </p:cNvPr>
          <p:cNvSpPr/>
          <p:nvPr/>
        </p:nvSpPr>
        <p:spPr>
          <a:xfrm>
            <a:off x="8373315" y="5716365"/>
            <a:ext cx="2527729" cy="1066386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935" dirty="0" err="1"/>
              <a:t>Blindness</a:t>
            </a:r>
            <a:endParaRPr lang="it-IT" sz="1935" dirty="0"/>
          </a:p>
          <a:p>
            <a:pPr algn="ctr"/>
            <a:r>
              <a:rPr lang="it-IT" sz="1935" dirty="0"/>
              <a:t>ESRD</a:t>
            </a:r>
          </a:p>
          <a:p>
            <a:pPr algn="ctr"/>
            <a:r>
              <a:rPr lang="it-IT" sz="1935" dirty="0" err="1"/>
              <a:t>Painful</a:t>
            </a:r>
            <a:r>
              <a:rPr lang="it-IT" sz="1935" dirty="0"/>
              <a:t> </a:t>
            </a:r>
            <a:r>
              <a:rPr lang="it-IT" sz="1935" dirty="0" err="1"/>
              <a:t>neuropathy</a:t>
            </a:r>
            <a:endParaRPr lang="it-IT" sz="1935" dirty="0"/>
          </a:p>
        </p:txBody>
      </p:sp>
      <p:sp>
        <p:nvSpPr>
          <p:cNvPr id="16" name="Freccia a inversione 15">
            <a:extLst>
              <a:ext uri="{FF2B5EF4-FFF2-40B4-BE49-F238E27FC236}">
                <a16:creationId xmlns:a16="http://schemas.microsoft.com/office/drawing/2014/main" id="{49DEC378-D6F4-6846-B8AD-31F83394308A}"/>
              </a:ext>
            </a:extLst>
          </p:cNvPr>
          <p:cNvSpPr/>
          <p:nvPr/>
        </p:nvSpPr>
        <p:spPr>
          <a:xfrm rot="5400000" flipH="1">
            <a:off x="10625573" y="5309239"/>
            <a:ext cx="1377769" cy="533195"/>
          </a:xfrm>
          <a:prstGeom prst="uturnArrow">
            <a:avLst>
              <a:gd name="adj1" fmla="val 25000"/>
              <a:gd name="adj2" fmla="val 25000"/>
              <a:gd name="adj3" fmla="val 25000"/>
              <a:gd name="adj4" fmla="val 43750"/>
              <a:gd name="adj5" fmla="val 100000"/>
            </a:avLst>
          </a:prstGeom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177">
              <a:solidFill>
                <a:schemeClr val="tx1"/>
              </a:solidFill>
            </a:endParaRPr>
          </a:p>
        </p:txBody>
      </p:sp>
      <p:sp>
        <p:nvSpPr>
          <p:cNvPr id="17" name="Freccia destra 16">
            <a:extLst>
              <a:ext uri="{FF2B5EF4-FFF2-40B4-BE49-F238E27FC236}">
                <a16:creationId xmlns:a16="http://schemas.microsoft.com/office/drawing/2014/main" id="{0A9719E3-1769-BC41-8AB3-BD59267BD7C3}"/>
              </a:ext>
            </a:extLst>
          </p:cNvPr>
          <p:cNvSpPr/>
          <p:nvPr/>
        </p:nvSpPr>
        <p:spPr>
          <a:xfrm>
            <a:off x="9172994" y="2385304"/>
            <a:ext cx="696849" cy="193945"/>
          </a:xfrm>
          <a:prstGeom prst="rightArrow">
            <a:avLst/>
          </a:prstGeom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177"/>
          </a:p>
        </p:txBody>
      </p:sp>
      <p:sp>
        <p:nvSpPr>
          <p:cNvPr id="18" name="Rettangolo arrotondato 17">
            <a:extLst>
              <a:ext uri="{FF2B5EF4-FFF2-40B4-BE49-F238E27FC236}">
                <a16:creationId xmlns:a16="http://schemas.microsoft.com/office/drawing/2014/main" id="{A2E9D15A-FD81-494B-9DF5-0CA77DC4A018}"/>
              </a:ext>
            </a:extLst>
          </p:cNvPr>
          <p:cNvSpPr/>
          <p:nvPr/>
        </p:nvSpPr>
        <p:spPr>
          <a:xfrm>
            <a:off x="9919026" y="1978946"/>
            <a:ext cx="2240166" cy="1066386"/>
          </a:xfrm>
          <a:prstGeom prst="roundRect">
            <a:avLst/>
          </a:prstGeom>
          <a:solidFill>
            <a:srgbClr val="FF000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177" dirty="0" err="1"/>
              <a:t>Event</a:t>
            </a:r>
            <a:endParaRPr lang="it-IT" sz="2177" dirty="0"/>
          </a:p>
        </p:txBody>
      </p:sp>
    </p:spTree>
    <p:extLst>
      <p:ext uri="{BB962C8B-B14F-4D97-AF65-F5344CB8AC3E}">
        <p14:creationId xmlns:p14="http://schemas.microsoft.com/office/powerpoint/2010/main" val="500846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46B43C8-5872-4395-8450-E29AC54EDF14}"/>
              </a:ext>
            </a:extLst>
          </p:cNvPr>
          <p:cNvSpPr/>
          <p:nvPr/>
        </p:nvSpPr>
        <p:spPr>
          <a:xfrm>
            <a:off x="4693813" y="2478554"/>
            <a:ext cx="2327500" cy="841250"/>
          </a:xfrm>
          <a:custGeom>
            <a:avLst/>
            <a:gdLst>
              <a:gd name="connsiteX0" fmla="*/ 0 w 1003662"/>
              <a:gd name="connsiteY0" fmla="*/ 840377 h 840377"/>
              <a:gd name="connsiteX1" fmla="*/ 501831 w 1003662"/>
              <a:gd name="connsiteY1" fmla="*/ 0 h 840377"/>
              <a:gd name="connsiteX2" fmla="*/ 501831 w 1003662"/>
              <a:gd name="connsiteY2" fmla="*/ 0 h 840377"/>
              <a:gd name="connsiteX3" fmla="*/ 1003662 w 1003662"/>
              <a:gd name="connsiteY3" fmla="*/ 840377 h 840377"/>
              <a:gd name="connsiteX4" fmla="*/ 0 w 1003662"/>
              <a:gd name="connsiteY4" fmla="*/ 840377 h 840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3662" h="840377">
                <a:moveTo>
                  <a:pt x="0" y="840377"/>
                </a:moveTo>
                <a:lnTo>
                  <a:pt x="501831" y="0"/>
                </a:lnTo>
                <a:lnTo>
                  <a:pt x="501831" y="0"/>
                </a:lnTo>
                <a:lnTo>
                  <a:pt x="1003662" y="840377"/>
                </a:lnTo>
                <a:lnTo>
                  <a:pt x="0" y="840377"/>
                </a:lnTo>
                <a:close/>
              </a:path>
            </a:pathLst>
          </a:custGeom>
          <a:solidFill>
            <a:schemeClr val="accent1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2860" tIns="22860" rIns="22860" bIns="22860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180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800" kern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HYPOXIA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4B889F19-2C1A-435A-88BA-596CBCDBB821}"/>
              </a:ext>
            </a:extLst>
          </p:cNvPr>
          <p:cNvSpPr/>
          <p:nvPr/>
        </p:nvSpPr>
        <p:spPr>
          <a:xfrm>
            <a:off x="3555105" y="3318931"/>
            <a:ext cx="4655004" cy="841250"/>
          </a:xfrm>
          <a:custGeom>
            <a:avLst/>
            <a:gdLst>
              <a:gd name="connsiteX0" fmla="*/ 0 w 2007325"/>
              <a:gd name="connsiteY0" fmla="*/ 840377 h 840377"/>
              <a:gd name="connsiteX1" fmla="*/ 501831 w 2007325"/>
              <a:gd name="connsiteY1" fmla="*/ 0 h 840377"/>
              <a:gd name="connsiteX2" fmla="*/ 1505494 w 2007325"/>
              <a:gd name="connsiteY2" fmla="*/ 0 h 840377"/>
              <a:gd name="connsiteX3" fmla="*/ 2007325 w 2007325"/>
              <a:gd name="connsiteY3" fmla="*/ 840377 h 840377"/>
              <a:gd name="connsiteX4" fmla="*/ 0 w 2007325"/>
              <a:gd name="connsiteY4" fmla="*/ 840377 h 840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07325" h="840377">
                <a:moveTo>
                  <a:pt x="0" y="840377"/>
                </a:moveTo>
                <a:lnTo>
                  <a:pt x="501831" y="0"/>
                </a:lnTo>
                <a:lnTo>
                  <a:pt x="1505494" y="0"/>
                </a:lnTo>
                <a:lnTo>
                  <a:pt x="2007325" y="840377"/>
                </a:lnTo>
                <a:lnTo>
                  <a:pt x="0" y="840377"/>
                </a:lnTo>
                <a:close/>
              </a:path>
            </a:pathLst>
          </a:custGeom>
          <a:solidFill>
            <a:schemeClr val="accent3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5">
              <a:hueOff val="-413756"/>
              <a:satOff val="5511"/>
              <a:lumOff val="-4216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74142" tIns="22860" rIns="374142" bIns="22860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800" kern="1200" dirty="0">
                <a:latin typeface="Arial" panose="020B0604020202020204" pitchFamily="34" charset="0"/>
                <a:cs typeface="Arial" panose="020B0604020202020204" pitchFamily="34" charset="0"/>
              </a:rPr>
              <a:t>ENDOTHELIAL RAREFACTION</a:t>
            </a: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385D1DE5-E755-4581-ABDF-EC22F4CFCCB0}"/>
              </a:ext>
            </a:extLst>
          </p:cNvPr>
          <p:cNvSpPr/>
          <p:nvPr/>
        </p:nvSpPr>
        <p:spPr>
          <a:xfrm>
            <a:off x="2419109" y="4159308"/>
            <a:ext cx="6982506" cy="841250"/>
          </a:xfrm>
          <a:custGeom>
            <a:avLst/>
            <a:gdLst>
              <a:gd name="connsiteX0" fmla="*/ 0 w 3010989"/>
              <a:gd name="connsiteY0" fmla="*/ 840377 h 840377"/>
              <a:gd name="connsiteX1" fmla="*/ 501831 w 3010989"/>
              <a:gd name="connsiteY1" fmla="*/ 0 h 840377"/>
              <a:gd name="connsiteX2" fmla="*/ 2509158 w 3010989"/>
              <a:gd name="connsiteY2" fmla="*/ 0 h 840377"/>
              <a:gd name="connsiteX3" fmla="*/ 3010989 w 3010989"/>
              <a:gd name="connsiteY3" fmla="*/ 840377 h 840377"/>
              <a:gd name="connsiteX4" fmla="*/ 0 w 3010989"/>
              <a:gd name="connsiteY4" fmla="*/ 840377 h 840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10989" h="840377">
                <a:moveTo>
                  <a:pt x="0" y="840377"/>
                </a:moveTo>
                <a:lnTo>
                  <a:pt x="501831" y="0"/>
                </a:lnTo>
                <a:lnTo>
                  <a:pt x="2509158" y="0"/>
                </a:lnTo>
                <a:lnTo>
                  <a:pt x="3010989" y="840377"/>
                </a:lnTo>
                <a:lnTo>
                  <a:pt x="0" y="840377"/>
                </a:lnTo>
                <a:close/>
              </a:path>
            </a:pathLst>
          </a:custGeom>
          <a:solidFill>
            <a:schemeClr val="accent4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5">
              <a:hueOff val="-827512"/>
              <a:satOff val="11022"/>
              <a:lumOff val="-8433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49784" tIns="22860" rIns="549783" bIns="22860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800" kern="1200" dirty="0">
                <a:latin typeface="Arial" panose="020B0604020202020204" pitchFamily="34" charset="0"/>
                <a:cs typeface="Arial" panose="020B0604020202020204" pitchFamily="34" charset="0"/>
              </a:rPr>
              <a:t>ENDOTHELIAL APOPTOSIS </a:t>
            </a: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6AAE0784-8BF1-4261-ABEC-B4366DE2B1B6}"/>
              </a:ext>
            </a:extLst>
          </p:cNvPr>
          <p:cNvSpPr/>
          <p:nvPr/>
        </p:nvSpPr>
        <p:spPr>
          <a:xfrm>
            <a:off x="1306265" y="4999685"/>
            <a:ext cx="9310009" cy="841250"/>
          </a:xfrm>
          <a:custGeom>
            <a:avLst/>
            <a:gdLst>
              <a:gd name="connsiteX0" fmla="*/ 0 w 4014651"/>
              <a:gd name="connsiteY0" fmla="*/ 840377 h 840377"/>
              <a:gd name="connsiteX1" fmla="*/ 501831 w 4014651"/>
              <a:gd name="connsiteY1" fmla="*/ 0 h 840377"/>
              <a:gd name="connsiteX2" fmla="*/ 3512820 w 4014651"/>
              <a:gd name="connsiteY2" fmla="*/ 0 h 840377"/>
              <a:gd name="connsiteX3" fmla="*/ 4014651 w 4014651"/>
              <a:gd name="connsiteY3" fmla="*/ 840377 h 840377"/>
              <a:gd name="connsiteX4" fmla="*/ 0 w 4014651"/>
              <a:gd name="connsiteY4" fmla="*/ 840377 h 840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14651" h="840377">
                <a:moveTo>
                  <a:pt x="0" y="840377"/>
                </a:moveTo>
                <a:lnTo>
                  <a:pt x="501831" y="0"/>
                </a:lnTo>
                <a:lnTo>
                  <a:pt x="3512820" y="0"/>
                </a:lnTo>
                <a:lnTo>
                  <a:pt x="4014651" y="840377"/>
                </a:lnTo>
                <a:lnTo>
                  <a:pt x="0" y="840377"/>
                </a:lnTo>
                <a:close/>
              </a:path>
            </a:pathLst>
          </a:custGeom>
          <a:solidFill>
            <a:schemeClr val="accent5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5">
              <a:hueOff val="-1241268"/>
              <a:satOff val="16532"/>
              <a:lumOff val="-12649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25424" tIns="22860" rIns="725424" bIns="22860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800" kern="1200" dirty="0">
                <a:latin typeface="Arial" panose="020B0604020202020204" pitchFamily="34" charset="0"/>
                <a:cs typeface="Arial" panose="020B0604020202020204" pitchFamily="34" charset="0"/>
              </a:rPr>
              <a:t>ENDOTHELIAL DYSFUNCTION</a:t>
            </a: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0AEE9044-6E63-46F7-B518-FF896A40872F}"/>
              </a:ext>
            </a:extLst>
          </p:cNvPr>
          <p:cNvSpPr/>
          <p:nvPr/>
        </p:nvSpPr>
        <p:spPr>
          <a:xfrm>
            <a:off x="193421" y="5840062"/>
            <a:ext cx="11637510" cy="841250"/>
          </a:xfrm>
          <a:custGeom>
            <a:avLst/>
            <a:gdLst>
              <a:gd name="connsiteX0" fmla="*/ 0 w 5018314"/>
              <a:gd name="connsiteY0" fmla="*/ 840377 h 840377"/>
              <a:gd name="connsiteX1" fmla="*/ 501831 w 5018314"/>
              <a:gd name="connsiteY1" fmla="*/ 0 h 840377"/>
              <a:gd name="connsiteX2" fmla="*/ 4516483 w 5018314"/>
              <a:gd name="connsiteY2" fmla="*/ 0 h 840377"/>
              <a:gd name="connsiteX3" fmla="*/ 5018314 w 5018314"/>
              <a:gd name="connsiteY3" fmla="*/ 840377 h 840377"/>
              <a:gd name="connsiteX4" fmla="*/ 0 w 5018314"/>
              <a:gd name="connsiteY4" fmla="*/ 840377 h 840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18314" h="840377">
                <a:moveTo>
                  <a:pt x="0" y="840377"/>
                </a:moveTo>
                <a:lnTo>
                  <a:pt x="501831" y="0"/>
                </a:lnTo>
                <a:lnTo>
                  <a:pt x="4516483" y="0"/>
                </a:lnTo>
                <a:lnTo>
                  <a:pt x="5018314" y="840377"/>
                </a:lnTo>
                <a:lnTo>
                  <a:pt x="0" y="840377"/>
                </a:lnTo>
                <a:close/>
              </a:path>
            </a:pathLst>
          </a:custGeom>
          <a:solidFill>
            <a:schemeClr val="accent6"/>
          </a:solidFill>
          <a:effectLst/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01065" tIns="22860" rIns="901065" bIns="22860" numCol="1" spcCol="1270" anchor="ctr" anchorCtr="0">
            <a:no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ENDOTHELIAL ACTIVATION</a:t>
            </a:r>
            <a:r>
              <a:rPr lang="en-US" sz="1800" kern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5" name="Rectangle 24"/>
          <p:cNvSpPr/>
          <p:nvPr/>
        </p:nvSpPr>
        <p:spPr>
          <a:xfrm>
            <a:off x="0" y="0"/>
            <a:ext cx="12192000" cy="118171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4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0" y="0"/>
            <a:ext cx="12192000" cy="11817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Alterations leading to event</a:t>
            </a: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3061D1B8-29E0-5542-9113-01B6B707FB34}"/>
              </a:ext>
            </a:extLst>
          </p:cNvPr>
          <p:cNvSpPr/>
          <p:nvPr/>
        </p:nvSpPr>
        <p:spPr>
          <a:xfrm>
            <a:off x="4663875" y="1714500"/>
            <a:ext cx="2357438" cy="76405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600" b="1" dirty="0"/>
              <a:t>EVENT</a:t>
            </a:r>
          </a:p>
        </p:txBody>
      </p:sp>
    </p:spTree>
    <p:extLst>
      <p:ext uri="{BB962C8B-B14F-4D97-AF65-F5344CB8AC3E}">
        <p14:creationId xmlns:p14="http://schemas.microsoft.com/office/powerpoint/2010/main" val="43944619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41</Words>
  <Application>Microsoft Macintosh PowerPoint</Application>
  <PresentationFormat>Widescreen</PresentationFormat>
  <Paragraphs>25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di Office</vt:lpstr>
      <vt:lpstr>Microvascular dysfunction preceeds microvascular anatomical complication</vt:lpstr>
      <vt:lpstr>Presentazione standard di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Microvascular dysfunction preceeds microvascular anatomical complication</dc:title>
  <dc:creator>Angelo Avogaro</dc:creator>
  <cp:lastModifiedBy>Angelo Avogaro</cp:lastModifiedBy>
  <cp:revision>5</cp:revision>
  <dcterms:created xsi:type="dcterms:W3CDTF">2019-08-29T10:35:40Z</dcterms:created>
  <dcterms:modified xsi:type="dcterms:W3CDTF">2019-08-30T07:09:08Z</dcterms:modified>
</cp:coreProperties>
</file>