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charts/chart2.xml" ContentType="application/vnd.openxmlformats-officedocument.drawingml.chart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charts/chart3.xml" ContentType="application/vnd.openxmlformats-officedocument.drawingml.chart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charts/chart4.xml" ContentType="application/vnd.openxmlformats-officedocument.drawingml.chart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8" r:id="rId5"/>
    <p:sldId id="265" r:id="rId6"/>
    <p:sldId id="261" r:id="rId7"/>
  </p:sldIdLst>
  <p:sldSz cx="12192000" cy="6858000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8" d="100"/>
          <a:sy n="68" d="100"/>
        </p:scale>
        <p:origin x="90" y="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kov Pakhomov" userId="857a8f7002735771" providerId="LiveId" clId="{BF784306-A600-4FF5-8227-7587318EEEDE}"/>
    <pc:docChg chg="delSld">
      <pc:chgData name="Yakov Pakhomov" userId="857a8f7002735771" providerId="LiveId" clId="{BF784306-A600-4FF5-8227-7587318EEEDE}" dt="2019-07-17T15:43:09.282" v="3" actId="2696"/>
      <pc:docMkLst>
        <pc:docMk/>
      </pc:docMkLst>
      <pc:sldChg chg="del">
        <pc:chgData name="Yakov Pakhomov" userId="857a8f7002735771" providerId="LiveId" clId="{BF784306-A600-4FF5-8227-7587318EEEDE}" dt="2019-07-17T15:43:09.199" v="1" actId="2696"/>
        <pc:sldMkLst>
          <pc:docMk/>
          <pc:sldMk cId="3263679535" sldId="256"/>
        </pc:sldMkLst>
      </pc:sldChg>
      <pc:sldChg chg="del">
        <pc:chgData name="Yakov Pakhomov" userId="857a8f7002735771" providerId="LiveId" clId="{BF784306-A600-4FF5-8227-7587318EEEDE}" dt="2019-07-17T15:43:09.282" v="3" actId="2696"/>
        <pc:sldMkLst>
          <pc:docMk/>
          <pc:sldMk cId="4222112714" sldId="257"/>
        </pc:sldMkLst>
      </pc:sldChg>
      <pc:sldChg chg="del">
        <pc:chgData name="Yakov Pakhomov" userId="857a8f7002735771" providerId="LiveId" clId="{BF784306-A600-4FF5-8227-7587318EEEDE}" dt="2019-07-17T15:43:09.234" v="2" actId="2696"/>
        <pc:sldMkLst>
          <pc:docMk/>
          <pc:sldMk cId="1227417602" sldId="259"/>
        </pc:sldMkLst>
      </pc:sldChg>
      <pc:sldChg chg="del">
        <pc:chgData name="Yakov Pakhomov" userId="857a8f7002735771" providerId="LiveId" clId="{BF784306-A600-4FF5-8227-7587318EEEDE}" dt="2019-07-17T15:43:09.155" v="0" actId="2696"/>
        <pc:sldMkLst>
          <pc:docMk/>
          <pc:sldMk cId="3456178807" sldId="26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2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57a8f7002735771/&#1044;&#1086;&#1082;&#1091;&#1084;&#1077;&#1085;&#1090;&#1099;/AZ/DECLARE/Copy%20of%20&#1058;&#1072;&#1073;&#1083;&#1080;&#1094;&#1072;%20&#1087;&#1086;%20&#1044;&#1040;&#1055;&#1040;&#1043;&#1051;&#1048;&#1060;&#1051;&#1054;&#1047;&#1048;&#1053;&#1059;%202019_03_16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10284763316997"/>
          <c:y val="4.2048678341436836E-2"/>
          <c:w val="0.84192727915524457"/>
          <c:h val="0.80095053986515163"/>
        </c:manualLayout>
      </c:layout>
      <c:scatterChart>
        <c:scatterStyle val="lineMarker"/>
        <c:varyColors val="0"/>
        <c:ser>
          <c:idx val="0"/>
          <c:order val="0"/>
          <c:tx>
            <c:strRef>
              <c:f>'[Copy of Таблица по ДАПАГЛИФЛОЗИНУ 2019_03_16.xlsx]Sheet3'!$A$4</c:f>
              <c:strCache>
                <c:ptCount val="1"/>
                <c:pt idx="0">
                  <c:v>Плацебо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'[Copy of Таблица по ДАПАГЛИФЛОЗИНУ 2019_03_16.xlsx]Sheet3'!$A$5:$A$90</c:f>
              <c:numCache>
                <c:formatCode>General</c:formatCode>
                <c:ptCount val="86"/>
                <c:pt idx="0">
                  <c:v>5.38987726215188</c:v>
                </c:pt>
                <c:pt idx="1">
                  <c:v>26.9661042923418</c:v>
                </c:pt>
                <c:pt idx="2">
                  <c:v>41.340224856852302</c:v>
                </c:pt>
                <c:pt idx="3">
                  <c:v>52.1300101701055</c:v>
                </c:pt>
                <c:pt idx="4">
                  <c:v>73.696206411345898</c:v>
                </c:pt>
                <c:pt idx="5">
                  <c:v>89.865838197801594</c:v>
                </c:pt>
                <c:pt idx="6">
                  <c:v>107.841011995152</c:v>
                </c:pt>
                <c:pt idx="7">
                  <c:v>132.998230680283</c:v>
                </c:pt>
                <c:pt idx="8">
                  <c:v>150.97340447763301</c:v>
                </c:pt>
                <c:pt idx="9">
                  <c:v>168.935203889717</c:v>
                </c:pt>
                <c:pt idx="10">
                  <c:v>186.91372128338401</c:v>
                </c:pt>
                <c:pt idx="11">
                  <c:v>210.28880313183501</c:v>
                </c:pt>
                <c:pt idx="12">
                  <c:v>240.842586271751</c:v>
                </c:pt>
                <c:pt idx="13">
                  <c:v>260.60992769473</c:v>
                </c:pt>
                <c:pt idx="14">
                  <c:v>280.37726911770898</c:v>
                </c:pt>
                <c:pt idx="15">
                  <c:v>307.31996823583501</c:v>
                </c:pt>
                <c:pt idx="16">
                  <c:v>328.886164477075</c:v>
                </c:pt>
                <c:pt idx="17">
                  <c:v>359.43660402067502</c:v>
                </c:pt>
                <c:pt idx="18">
                  <c:v>388.20825032391099</c:v>
                </c:pt>
                <c:pt idx="19">
                  <c:v>397.20252441521899</c:v>
                </c:pt>
                <c:pt idx="20">
                  <c:v>406.183424121261</c:v>
                </c:pt>
                <c:pt idx="21">
                  <c:v>427.75965115145101</c:v>
                </c:pt>
                <c:pt idx="22">
                  <c:v>467.29433399740901</c:v>
                </c:pt>
                <c:pt idx="23">
                  <c:v>487.07170620933698</c:v>
                </c:pt>
                <c:pt idx="24">
                  <c:v>499.68040791875097</c:v>
                </c:pt>
                <c:pt idx="25">
                  <c:v>519.454436534362</c:v>
                </c:pt>
                <c:pt idx="26">
                  <c:v>537.43629752434595</c:v>
                </c:pt>
                <c:pt idx="27">
                  <c:v>559.01252455453505</c:v>
                </c:pt>
                <c:pt idx="28">
                  <c:v>566.22800540548099</c:v>
                </c:pt>
                <c:pt idx="29">
                  <c:v>578.80661474804594</c:v>
                </c:pt>
                <c:pt idx="30">
                  <c:v>602.178353000181</c:v>
                </c:pt>
                <c:pt idx="31">
                  <c:v>616.56250435364097</c:v>
                </c:pt>
                <c:pt idx="32">
                  <c:v>620.16021399016404</c:v>
                </c:pt>
                <c:pt idx="33">
                  <c:v>632.73882333273002</c:v>
                </c:pt>
                <c:pt idx="34">
                  <c:v>648.90845511918496</c:v>
                </c:pt>
                <c:pt idx="35">
                  <c:v>656.12393597013101</c:v>
                </c:pt>
                <c:pt idx="36">
                  <c:v>670.50808732358996</c:v>
                </c:pt>
                <c:pt idx="37">
                  <c:v>688.48994831357402</c:v>
                </c:pt>
                <c:pt idx="38">
                  <c:v>706.46512211092397</c:v>
                </c:pt>
                <c:pt idx="39">
                  <c:v>719.05376224243901</c:v>
                </c:pt>
                <c:pt idx="40">
                  <c:v>733.42453921063304</c:v>
                </c:pt>
                <c:pt idx="41">
                  <c:v>745.99980495688203</c:v>
                </c:pt>
                <c:pt idx="42">
                  <c:v>763.98500954318104</c:v>
                </c:pt>
                <c:pt idx="43">
                  <c:v>790.94108304657402</c:v>
                </c:pt>
                <c:pt idx="44">
                  <c:v>803.536410370721</c:v>
                </c:pt>
                <c:pt idx="45">
                  <c:v>830.47576589253094</c:v>
                </c:pt>
                <c:pt idx="46">
                  <c:v>861.03957982139605</c:v>
                </c:pt>
                <c:pt idx="47">
                  <c:v>871.84608311623197</c:v>
                </c:pt>
                <c:pt idx="48">
                  <c:v>886.216860084426</c:v>
                </c:pt>
                <c:pt idx="49">
                  <c:v>911.40417113640501</c:v>
                </c:pt>
                <c:pt idx="50">
                  <c:v>934.76587859959</c:v>
                </c:pt>
                <c:pt idx="51">
                  <c:v>949.143342760417</c:v>
                </c:pt>
                <c:pt idx="52">
                  <c:v>967.12854734671703</c:v>
                </c:pt>
                <c:pt idx="53">
                  <c:v>1001.25997854526</c:v>
                </c:pt>
                <c:pt idx="54">
                  <c:v>1015.6441298987201</c:v>
                </c:pt>
                <c:pt idx="55">
                  <c:v>1030.0182504632301</c:v>
                </c:pt>
                <c:pt idx="56">
                  <c:v>1042.60689059474</c:v>
                </c:pt>
                <c:pt idx="57">
                  <c:v>1055.18884353362</c:v>
                </c:pt>
                <c:pt idx="58">
                  <c:v>1073.1506429457099</c:v>
                </c:pt>
                <c:pt idx="59">
                  <c:v>1101.9222892489399</c:v>
                </c:pt>
                <c:pt idx="60">
                  <c:v>1119.8774014684</c:v>
                </c:pt>
                <c:pt idx="61">
                  <c:v>1128.88839354129</c:v>
                </c:pt>
                <c:pt idx="62">
                  <c:v>1146.85353654969</c:v>
                </c:pt>
                <c:pt idx="63">
                  <c:v>1155.85784142994</c:v>
                </c:pt>
                <c:pt idx="64">
                  <c:v>1175.6285264492401</c:v>
                </c:pt>
                <c:pt idx="65">
                  <c:v>1193.6170746318601</c:v>
                </c:pt>
                <c:pt idx="66">
                  <c:v>1202.60800512685</c:v>
                </c:pt>
                <c:pt idx="67">
                  <c:v>1224.1742013680901</c:v>
                </c:pt>
                <c:pt idx="68">
                  <c:v>1236.76618509592</c:v>
                </c:pt>
                <c:pt idx="69">
                  <c:v>1249.3481380348001</c:v>
                </c:pt>
                <c:pt idx="70">
                  <c:v>1261.9568397442099</c:v>
                </c:pt>
                <c:pt idx="71">
                  <c:v>1274.5387926830999</c:v>
                </c:pt>
                <c:pt idx="72">
                  <c:v>1281.7308683598301</c:v>
                </c:pt>
                <c:pt idx="73">
                  <c:v>1290.7251424511301</c:v>
                </c:pt>
                <c:pt idx="74">
                  <c:v>1314.0667883364199</c:v>
                </c:pt>
                <c:pt idx="75">
                  <c:v>1328.4542832862001</c:v>
                </c:pt>
                <c:pt idx="76">
                  <c:v>1339.23069421419</c:v>
                </c:pt>
                <c:pt idx="77">
                  <c:v>1351.81264715307</c:v>
                </c:pt>
                <c:pt idx="78">
                  <c:v>1360.80692124438</c:v>
                </c:pt>
                <c:pt idx="79">
                  <c:v>1378.78543863804</c:v>
                </c:pt>
                <c:pt idx="80">
                  <c:v>1396.7472380501299</c:v>
                </c:pt>
                <c:pt idx="81">
                  <c:v>1402.1438025049099</c:v>
                </c:pt>
                <c:pt idx="82">
                  <c:v>1418.3100906950499</c:v>
                </c:pt>
                <c:pt idx="83">
                  <c:v>1432.7009292411401</c:v>
                </c:pt>
                <c:pt idx="84">
                  <c:v>1438.11421167751</c:v>
                </c:pt>
                <c:pt idx="85">
                  <c:v>1443.50074534335</c:v>
                </c:pt>
              </c:numCache>
            </c:numRef>
          </c:xVal>
          <c:yVal>
            <c:numRef>
              <c:f>'[Copy of Таблица по ДАПАГЛИФЛОЗИНУ 2019_03_16.xlsx]Sheet3'!$B$5:$B$90</c:f>
              <c:numCache>
                <c:formatCode>General</c:formatCode>
                <c:ptCount val="86"/>
                <c:pt idx="0">
                  <c:v>1.11731843575419E-2</c:v>
                </c:pt>
                <c:pt idx="1">
                  <c:v>0.111731843575419</c:v>
                </c:pt>
                <c:pt idx="2">
                  <c:v>0.14525139664804501</c:v>
                </c:pt>
                <c:pt idx="3">
                  <c:v>0.20111731843575401</c:v>
                </c:pt>
                <c:pt idx="4">
                  <c:v>0.26815642458100603</c:v>
                </c:pt>
                <c:pt idx="5">
                  <c:v>0.30167597765363102</c:v>
                </c:pt>
                <c:pt idx="6">
                  <c:v>0.36871508379888301</c:v>
                </c:pt>
                <c:pt idx="7">
                  <c:v>0.43575418994413401</c:v>
                </c:pt>
                <c:pt idx="8">
                  <c:v>0.50279329608938605</c:v>
                </c:pt>
                <c:pt idx="9">
                  <c:v>0.52513966480446905</c:v>
                </c:pt>
                <c:pt idx="10">
                  <c:v>0.60335195530726304</c:v>
                </c:pt>
                <c:pt idx="11">
                  <c:v>0.71508379888268203</c:v>
                </c:pt>
                <c:pt idx="12">
                  <c:v>0.81564245810055902</c:v>
                </c:pt>
                <c:pt idx="13">
                  <c:v>0.87150837988826801</c:v>
                </c:pt>
                <c:pt idx="14">
                  <c:v>0.92737430167597801</c:v>
                </c:pt>
                <c:pt idx="15">
                  <c:v>0.960893854748603</c:v>
                </c:pt>
                <c:pt idx="16">
                  <c:v>1.0279329608938499</c:v>
                </c:pt>
                <c:pt idx="17">
                  <c:v>1.1173184357541901</c:v>
                </c:pt>
                <c:pt idx="18">
                  <c:v>1.2625698324022301</c:v>
                </c:pt>
                <c:pt idx="19">
                  <c:v>1.3184357541899401</c:v>
                </c:pt>
                <c:pt idx="20">
                  <c:v>1.3296089385474901</c:v>
                </c:pt>
                <c:pt idx="21">
                  <c:v>1.4301675977653601</c:v>
                </c:pt>
                <c:pt idx="22">
                  <c:v>1.5418994413407801</c:v>
                </c:pt>
                <c:pt idx="23">
                  <c:v>1.63128491620112</c:v>
                </c:pt>
                <c:pt idx="24">
                  <c:v>1.76536312849162</c:v>
                </c:pt>
                <c:pt idx="25">
                  <c:v>1.84357541899441</c:v>
                </c:pt>
                <c:pt idx="26">
                  <c:v>1.93296089385475</c:v>
                </c:pt>
                <c:pt idx="27">
                  <c:v>2.03351955307263</c:v>
                </c:pt>
                <c:pt idx="28">
                  <c:v>2.1452513966480402</c:v>
                </c:pt>
                <c:pt idx="29">
                  <c:v>2.1787709497206702</c:v>
                </c:pt>
                <c:pt idx="30">
                  <c:v>2.27932960893855</c:v>
                </c:pt>
                <c:pt idx="31">
                  <c:v>2.3463687150838002</c:v>
                </c:pt>
                <c:pt idx="32">
                  <c:v>2.3687150837988802</c:v>
                </c:pt>
                <c:pt idx="33">
                  <c:v>2.4022346368715102</c:v>
                </c:pt>
                <c:pt idx="34">
                  <c:v>2.43575418994413</c:v>
                </c:pt>
                <c:pt idx="35">
                  <c:v>2.5474860335195499</c:v>
                </c:pt>
                <c:pt idx="36">
                  <c:v>2.6145251396648002</c:v>
                </c:pt>
                <c:pt idx="37">
                  <c:v>2.7039106145251401</c:v>
                </c:pt>
                <c:pt idx="38">
                  <c:v>2.7709497206703899</c:v>
                </c:pt>
                <c:pt idx="39">
                  <c:v>2.8379888268156401</c:v>
                </c:pt>
                <c:pt idx="40">
                  <c:v>2.8603351955307299</c:v>
                </c:pt>
                <c:pt idx="41">
                  <c:v>2.8826815642458099</c:v>
                </c:pt>
                <c:pt idx="42">
                  <c:v>2.9832402234636901</c:v>
                </c:pt>
                <c:pt idx="43">
                  <c:v>3.0614525139664801</c:v>
                </c:pt>
                <c:pt idx="44">
                  <c:v>3.1508379888268201</c:v>
                </c:pt>
                <c:pt idx="45">
                  <c:v>3.1731843575419001</c:v>
                </c:pt>
                <c:pt idx="46">
                  <c:v>3.3072625698324001</c:v>
                </c:pt>
                <c:pt idx="47">
                  <c:v>3.4189944134078201</c:v>
                </c:pt>
                <c:pt idx="48">
                  <c:v>3.4413407821229001</c:v>
                </c:pt>
                <c:pt idx="49">
                  <c:v>3.60893854748603</c:v>
                </c:pt>
                <c:pt idx="50">
                  <c:v>3.6759776536312798</c:v>
                </c:pt>
                <c:pt idx="51">
                  <c:v>3.72067039106145</c:v>
                </c:pt>
                <c:pt idx="52">
                  <c:v>3.8212290502793298</c:v>
                </c:pt>
                <c:pt idx="53">
                  <c:v>3.8770949720670398</c:v>
                </c:pt>
                <c:pt idx="54">
                  <c:v>3.94413407821229</c:v>
                </c:pt>
                <c:pt idx="55">
                  <c:v>3.97765363128492</c:v>
                </c:pt>
                <c:pt idx="56">
                  <c:v>4.0446927374301698</c:v>
                </c:pt>
                <c:pt idx="57">
                  <c:v>4.0893854748603404</c:v>
                </c:pt>
                <c:pt idx="58">
                  <c:v>4.11173184357542</c:v>
                </c:pt>
                <c:pt idx="59">
                  <c:v>4.2569832402234598</c:v>
                </c:pt>
                <c:pt idx="60">
                  <c:v>4.2569832402234598</c:v>
                </c:pt>
                <c:pt idx="61">
                  <c:v>4.3687150837988797</c:v>
                </c:pt>
                <c:pt idx="62">
                  <c:v>4.4022346368715102</c:v>
                </c:pt>
                <c:pt idx="63">
                  <c:v>4.4916201117318399</c:v>
                </c:pt>
                <c:pt idx="64">
                  <c:v>4.5586592178770902</c:v>
                </c:pt>
                <c:pt idx="65">
                  <c:v>4.6703910614525102</c:v>
                </c:pt>
                <c:pt idx="66">
                  <c:v>4.7150837988826799</c:v>
                </c:pt>
                <c:pt idx="67">
                  <c:v>4.7821229050279301</c:v>
                </c:pt>
                <c:pt idx="68">
                  <c:v>4.8603351955307303</c:v>
                </c:pt>
                <c:pt idx="69">
                  <c:v>4.9050279329608903</c:v>
                </c:pt>
                <c:pt idx="70">
                  <c:v>5.0391061452513997</c:v>
                </c:pt>
                <c:pt idx="71">
                  <c:v>5.0837988826815703</c:v>
                </c:pt>
                <c:pt idx="72">
                  <c:v>5.1173184357541901</c:v>
                </c:pt>
                <c:pt idx="73">
                  <c:v>5.1731843575419001</c:v>
                </c:pt>
                <c:pt idx="74">
                  <c:v>5.1731843575419001</c:v>
                </c:pt>
                <c:pt idx="75">
                  <c:v>5.2513966480446896</c:v>
                </c:pt>
                <c:pt idx="76">
                  <c:v>5.2625698324022396</c:v>
                </c:pt>
                <c:pt idx="77">
                  <c:v>5.3072625698323996</c:v>
                </c:pt>
                <c:pt idx="78">
                  <c:v>5.3631284916201096</c:v>
                </c:pt>
                <c:pt idx="79">
                  <c:v>5.4413407821229098</c:v>
                </c:pt>
                <c:pt idx="80">
                  <c:v>5.4636871508379903</c:v>
                </c:pt>
                <c:pt idx="81">
                  <c:v>5.4972067039106101</c:v>
                </c:pt>
                <c:pt idx="82">
                  <c:v>5.5195530726257003</c:v>
                </c:pt>
                <c:pt idx="83">
                  <c:v>5.60893854748603</c:v>
                </c:pt>
                <c:pt idx="84">
                  <c:v>5.6983240223463696</c:v>
                </c:pt>
                <c:pt idx="85">
                  <c:v>5.6983240223463696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60B-4890-80EC-703BD221219D}"/>
            </c:ext>
          </c:extLst>
        </c:ser>
        <c:ser>
          <c:idx val="1"/>
          <c:order val="1"/>
          <c:tx>
            <c:strRef>
              <c:f>'[Copy of Таблица по ДАПАГЛИФЛОЗИНУ 2019_03_16.xlsx]Sheet3'!$D$4</c:f>
              <c:strCache>
                <c:ptCount val="1"/>
                <c:pt idx="0">
                  <c:v>Дапаглифлозин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'[Copy of Таблица по ДАПАГЛИФЛОЗИНУ 2019_03_16.xlsx]Sheet3'!$D$5:$D$120</c:f>
              <c:numCache>
                <c:formatCode>General</c:formatCode>
                <c:ptCount val="116"/>
                <c:pt idx="0">
                  <c:v>1.7955112219451399</c:v>
                </c:pt>
                <c:pt idx="1">
                  <c:v>19.763997826662401</c:v>
                </c:pt>
                <c:pt idx="2">
                  <c:v>50.297719388679099</c:v>
                </c:pt>
                <c:pt idx="3">
                  <c:v>66.460663982501799</c:v>
                </c:pt>
                <c:pt idx="4">
                  <c:v>88.033547416375299</c:v>
                </c:pt>
                <c:pt idx="5">
                  <c:v>100.615500355257</c:v>
                </c:pt>
                <c:pt idx="6">
                  <c:v>118.573956171025</c:v>
                </c:pt>
                <c:pt idx="7">
                  <c:v>134.746931553797</c:v>
                </c:pt>
                <c:pt idx="8">
                  <c:v>149.11770852199101</c:v>
                </c:pt>
                <c:pt idx="9">
                  <c:v>156.30978419872099</c:v>
                </c:pt>
                <c:pt idx="10">
                  <c:v>167.08953872302499</c:v>
                </c:pt>
                <c:pt idx="11">
                  <c:v>177.886011228911</c:v>
                </c:pt>
                <c:pt idx="12">
                  <c:v>186.87025453127001</c:v>
                </c:pt>
                <c:pt idx="13">
                  <c:v>192.28353696763699</c:v>
                </c:pt>
                <c:pt idx="14">
                  <c:v>206.657657532147</c:v>
                </c:pt>
                <c:pt idx="15">
                  <c:v>217.44744284539999</c:v>
                </c:pt>
                <c:pt idx="16">
                  <c:v>233.61373103554001</c:v>
                </c:pt>
                <c:pt idx="17">
                  <c:v>246.192340378105</c:v>
                </c:pt>
                <c:pt idx="18">
                  <c:v>265.94630741581801</c:v>
                </c:pt>
                <c:pt idx="19">
                  <c:v>285.70027445353099</c:v>
                </c:pt>
                <c:pt idx="20">
                  <c:v>307.25309630950602</c:v>
                </c:pt>
                <c:pt idx="21">
                  <c:v>325.24498808843799</c:v>
                </c:pt>
                <c:pt idx="22">
                  <c:v>341.41127627857702</c:v>
                </c:pt>
                <c:pt idx="23">
                  <c:v>350.40889396620202</c:v>
                </c:pt>
                <c:pt idx="24">
                  <c:v>371.96505941849301</c:v>
                </c:pt>
                <c:pt idx="25">
                  <c:v>382.74815753911298</c:v>
                </c:pt>
                <c:pt idx="26">
                  <c:v>402.50546817314302</c:v>
                </c:pt>
                <c:pt idx="27">
                  <c:v>422.28284038507098</c:v>
                </c:pt>
                <c:pt idx="28">
                  <c:v>431.26374009111299</c:v>
                </c:pt>
                <c:pt idx="29">
                  <c:v>442.05352540436598</c:v>
                </c:pt>
                <c:pt idx="30">
                  <c:v>460.01532481645103</c:v>
                </c:pt>
                <c:pt idx="31">
                  <c:v>476.19498739185599</c:v>
                </c:pt>
                <c:pt idx="32">
                  <c:v>494.15678680394001</c:v>
                </c:pt>
                <c:pt idx="33">
                  <c:v>513.92747182323501</c:v>
                </c:pt>
                <c:pt idx="34">
                  <c:v>528.29824879142905</c:v>
                </c:pt>
                <c:pt idx="35">
                  <c:v>530.10379080232406</c:v>
                </c:pt>
                <c:pt idx="36">
                  <c:v>549.85441424372004</c:v>
                </c:pt>
                <c:pt idx="37">
                  <c:v>564.22519121191397</c:v>
                </c:pt>
                <c:pt idx="38">
                  <c:v>569.62509926301595</c:v>
                </c:pt>
                <c:pt idx="39">
                  <c:v>583.992532634893</c:v>
                </c:pt>
                <c:pt idx="40">
                  <c:v>596.56779838114198</c:v>
                </c:pt>
                <c:pt idx="41">
                  <c:v>618.14068181501602</c:v>
                </c:pt>
                <c:pt idx="42">
                  <c:v>636.09913763078305</c:v>
                </c:pt>
                <c:pt idx="43">
                  <c:v>643.30458769277902</c:v>
                </c:pt>
                <c:pt idx="44">
                  <c:v>654.10106019866498</c:v>
                </c:pt>
                <c:pt idx="45">
                  <c:v>677.46611125816696</c:v>
                </c:pt>
                <c:pt idx="46">
                  <c:v>691.84691901531096</c:v>
                </c:pt>
                <c:pt idx="47">
                  <c:v>706.217695983505</c:v>
                </c:pt>
                <c:pt idx="48">
                  <c:v>724.19286978085495</c:v>
                </c:pt>
                <c:pt idx="49">
                  <c:v>731.38828905390199</c:v>
                </c:pt>
                <c:pt idx="50">
                  <c:v>740.37253235625997</c:v>
                </c:pt>
                <c:pt idx="51">
                  <c:v>761.94541579013401</c:v>
                </c:pt>
                <c:pt idx="52">
                  <c:v>769.13414787054705</c:v>
                </c:pt>
                <c:pt idx="53">
                  <c:v>781.72278800206198</c:v>
                </c:pt>
                <c:pt idx="54">
                  <c:v>797.90579417378297</c:v>
                </c:pt>
                <c:pt idx="55">
                  <c:v>808.68220510177105</c:v>
                </c:pt>
                <c:pt idx="56">
                  <c:v>810.48774711266503</c:v>
                </c:pt>
                <c:pt idx="57">
                  <c:v>823.06301285891402</c:v>
                </c:pt>
                <c:pt idx="58">
                  <c:v>839.23598824168596</c:v>
                </c:pt>
                <c:pt idx="59">
                  <c:v>857.20447484640397</c:v>
                </c:pt>
                <c:pt idx="60">
                  <c:v>873.36741944022594</c:v>
                </c:pt>
                <c:pt idx="61">
                  <c:v>885.95271597542501</c:v>
                </c:pt>
                <c:pt idx="62">
                  <c:v>894.93695927778299</c:v>
                </c:pt>
                <c:pt idx="63">
                  <c:v>902.13237855083003</c:v>
                </c:pt>
                <c:pt idx="64">
                  <c:v>916.50984271165703</c:v>
                </c:pt>
                <c:pt idx="65">
                  <c:v>925.49074241769904</c:v>
                </c:pt>
                <c:pt idx="66">
                  <c:v>930.893994065117</c:v>
                </c:pt>
                <c:pt idx="67">
                  <c:v>939.88826815642403</c:v>
                </c:pt>
                <c:pt idx="68">
                  <c:v>948.88588584404897</c:v>
                </c:pt>
                <c:pt idx="69">
                  <c:v>965.05217403418806</c:v>
                </c:pt>
                <c:pt idx="70">
                  <c:v>968.656570863345</c:v>
                </c:pt>
                <c:pt idx="71">
                  <c:v>979.42963819501495</c:v>
                </c:pt>
                <c:pt idx="72">
                  <c:v>995.60930077041996</c:v>
                </c:pt>
                <c:pt idx="73">
                  <c:v>1011.78227615319</c:v>
                </c:pt>
                <c:pt idx="74">
                  <c:v>1018.98103902256</c:v>
                </c:pt>
                <c:pt idx="75">
                  <c:v>1033.3518159907501</c:v>
                </c:pt>
                <c:pt idx="76">
                  <c:v>1049.5448529514199</c:v>
                </c:pt>
                <c:pt idx="77">
                  <c:v>1056.7369286281501</c:v>
                </c:pt>
                <c:pt idx="78">
                  <c:v>1063.9323479012</c:v>
                </c:pt>
                <c:pt idx="79">
                  <c:v>1074.7187896181299</c:v>
                </c:pt>
                <c:pt idx="80">
                  <c:v>1092.6839326265299</c:v>
                </c:pt>
                <c:pt idx="81">
                  <c:v>1107.05805319104</c:v>
                </c:pt>
                <c:pt idx="82">
                  <c:v>1117.8344641190299</c:v>
                </c:pt>
                <c:pt idx="83">
                  <c:v>1125.0265397957601</c:v>
                </c:pt>
                <c:pt idx="84">
                  <c:v>1135.80295072375</c:v>
                </c:pt>
                <c:pt idx="85">
                  <c:v>1148.3882472589501</c:v>
                </c:pt>
                <c:pt idx="86">
                  <c:v>1169.9410691149201</c:v>
                </c:pt>
                <c:pt idx="87">
                  <c:v>1178.9353432062301</c:v>
                </c:pt>
                <c:pt idx="88">
                  <c:v>1186.1341060755899</c:v>
                </c:pt>
                <c:pt idx="89">
                  <c:v>1193.32283815601</c:v>
                </c:pt>
                <c:pt idx="90">
                  <c:v>1200.5249446216901</c:v>
                </c:pt>
                <c:pt idx="91">
                  <c:v>1213.11024115688</c:v>
                </c:pt>
                <c:pt idx="92">
                  <c:v>1220.30900402625</c:v>
                </c:pt>
                <c:pt idx="93">
                  <c:v>1234.67643739812</c:v>
                </c:pt>
                <c:pt idx="94">
                  <c:v>1236.48532300534</c:v>
                </c:pt>
                <c:pt idx="95">
                  <c:v>1245.4662227113799</c:v>
                </c:pt>
                <c:pt idx="96">
                  <c:v>1249.06727594422</c:v>
                </c:pt>
                <c:pt idx="97">
                  <c:v>1256.2560080246301</c:v>
                </c:pt>
                <c:pt idx="98">
                  <c:v>1263.44474010504</c:v>
                </c:pt>
                <c:pt idx="99">
                  <c:v>1276.05009821814</c:v>
                </c:pt>
                <c:pt idx="100">
                  <c:v>1283.2488610875</c:v>
                </c:pt>
                <c:pt idx="101">
                  <c:v>1290.4476239568701</c:v>
                </c:pt>
                <c:pt idx="102">
                  <c:v>1301.2307220774901</c:v>
                </c:pt>
                <c:pt idx="103">
                  <c:v>1321.0080942894199</c:v>
                </c:pt>
                <c:pt idx="104">
                  <c:v>1328.20016996615</c:v>
                </c:pt>
                <c:pt idx="105">
                  <c:v>1344.3731453489199</c:v>
                </c:pt>
                <c:pt idx="106">
                  <c:v>1355.1528998732199</c:v>
                </c:pt>
                <c:pt idx="107">
                  <c:v>1360.55615152064</c:v>
                </c:pt>
                <c:pt idx="108">
                  <c:v>1371.33590604494</c:v>
                </c:pt>
                <c:pt idx="109">
                  <c:v>1391.0932166789701</c:v>
                </c:pt>
                <c:pt idx="110">
                  <c:v>1400.0874907702801</c:v>
                </c:pt>
                <c:pt idx="111">
                  <c:v>1409.0750776689599</c:v>
                </c:pt>
                <c:pt idx="112">
                  <c:v>1414.47832931637</c:v>
                </c:pt>
                <c:pt idx="113">
                  <c:v>1423.4659162150499</c:v>
                </c:pt>
                <c:pt idx="114">
                  <c:v>1432.4468159210901</c:v>
                </c:pt>
                <c:pt idx="115">
                  <c:v>1441.42437203082</c:v>
                </c:pt>
              </c:numCache>
            </c:numRef>
          </c:xVal>
          <c:yVal>
            <c:numRef>
              <c:f>'[Copy of Таблица по ДАПАГЛИФЛОЗИНУ 2019_03_16.xlsx]Sheet3'!$E$5:$E$120</c:f>
              <c:numCache>
                <c:formatCode>General</c:formatCode>
                <c:ptCount val="116"/>
                <c:pt idx="0">
                  <c:v>0</c:v>
                </c:pt>
                <c:pt idx="1">
                  <c:v>4.4692737430167599E-2</c:v>
                </c:pt>
                <c:pt idx="2">
                  <c:v>7.8212290502793297E-2</c:v>
                </c:pt>
                <c:pt idx="3">
                  <c:v>8.9385474860335198E-2</c:v>
                </c:pt>
                <c:pt idx="4">
                  <c:v>0.17877094972067001</c:v>
                </c:pt>
                <c:pt idx="5">
                  <c:v>0.223463687150838</c:v>
                </c:pt>
                <c:pt idx="6">
                  <c:v>0.23463687150838</c:v>
                </c:pt>
                <c:pt idx="7">
                  <c:v>0.27932960893854702</c:v>
                </c:pt>
                <c:pt idx="8">
                  <c:v>0.30167597765363102</c:v>
                </c:pt>
                <c:pt idx="9">
                  <c:v>0.33519553072625702</c:v>
                </c:pt>
                <c:pt idx="10">
                  <c:v>0.35754189944134102</c:v>
                </c:pt>
                <c:pt idx="11">
                  <c:v>0.43575418994413401</c:v>
                </c:pt>
                <c:pt idx="12">
                  <c:v>0.458100558659218</c:v>
                </c:pt>
                <c:pt idx="13">
                  <c:v>0.54748603351955305</c:v>
                </c:pt>
                <c:pt idx="14">
                  <c:v>0.58100558659217905</c:v>
                </c:pt>
                <c:pt idx="15">
                  <c:v>0.63687150837988804</c:v>
                </c:pt>
                <c:pt idx="16">
                  <c:v>0.65921787709497204</c:v>
                </c:pt>
                <c:pt idx="17">
                  <c:v>0.69273743016759803</c:v>
                </c:pt>
                <c:pt idx="18">
                  <c:v>0.70391061452514003</c:v>
                </c:pt>
                <c:pt idx="19">
                  <c:v>0.71508379888268203</c:v>
                </c:pt>
                <c:pt idx="20">
                  <c:v>0.73743016759776503</c:v>
                </c:pt>
                <c:pt idx="21">
                  <c:v>0.86033519553072602</c:v>
                </c:pt>
                <c:pt idx="22">
                  <c:v>0.88268156424581001</c:v>
                </c:pt>
                <c:pt idx="23">
                  <c:v>0.94972067039106101</c:v>
                </c:pt>
                <c:pt idx="24">
                  <c:v>0.983240223463687</c:v>
                </c:pt>
                <c:pt idx="25">
                  <c:v>1.0167597765363099</c:v>
                </c:pt>
                <c:pt idx="26">
                  <c:v>1.0391061452514001</c:v>
                </c:pt>
                <c:pt idx="27">
                  <c:v>1.1284916201117301</c:v>
                </c:pt>
                <c:pt idx="28">
                  <c:v>1.1396648044692701</c:v>
                </c:pt>
                <c:pt idx="29">
                  <c:v>1.1955307262569801</c:v>
                </c:pt>
                <c:pt idx="30">
                  <c:v>1.2178770949720701</c:v>
                </c:pt>
                <c:pt idx="31">
                  <c:v>1.2849162011173201</c:v>
                </c:pt>
                <c:pt idx="32">
                  <c:v>1.3072625698324001</c:v>
                </c:pt>
                <c:pt idx="33">
                  <c:v>1.3743016759776501</c:v>
                </c:pt>
                <c:pt idx="34">
                  <c:v>1.3966480446927401</c:v>
                </c:pt>
                <c:pt idx="35">
                  <c:v>1.4301675977653601</c:v>
                </c:pt>
                <c:pt idx="36">
                  <c:v>1.4301675977653601</c:v>
                </c:pt>
                <c:pt idx="37">
                  <c:v>1.4525139664804501</c:v>
                </c:pt>
                <c:pt idx="38">
                  <c:v>1.4972067039106101</c:v>
                </c:pt>
                <c:pt idx="39">
                  <c:v>1.5083798882681601</c:v>
                </c:pt>
                <c:pt idx="40">
                  <c:v>1.5307262569832401</c:v>
                </c:pt>
                <c:pt idx="41">
                  <c:v>1.62011173184358</c:v>
                </c:pt>
                <c:pt idx="42">
                  <c:v>1.63128491620112</c:v>
                </c:pt>
                <c:pt idx="43">
                  <c:v>1.70949720670391</c:v>
                </c:pt>
                <c:pt idx="44">
                  <c:v>1.7877094972067</c:v>
                </c:pt>
                <c:pt idx="45">
                  <c:v>1.8659217877095</c:v>
                </c:pt>
                <c:pt idx="46">
                  <c:v>1.92178770949721</c:v>
                </c:pt>
                <c:pt idx="47">
                  <c:v>1.94413407821229</c:v>
                </c:pt>
                <c:pt idx="48">
                  <c:v>2.0111731843575398</c:v>
                </c:pt>
                <c:pt idx="49">
                  <c:v>2.05586592178771</c:v>
                </c:pt>
                <c:pt idx="50">
                  <c:v>2.07821229050279</c:v>
                </c:pt>
                <c:pt idx="51">
                  <c:v>2.16759776536313</c:v>
                </c:pt>
                <c:pt idx="52">
                  <c:v>2.18994413407821</c:v>
                </c:pt>
                <c:pt idx="53">
                  <c:v>2.2569832402234602</c:v>
                </c:pt>
                <c:pt idx="54">
                  <c:v>2.33519553072626</c:v>
                </c:pt>
                <c:pt idx="55">
                  <c:v>2.3463687150838002</c:v>
                </c:pt>
                <c:pt idx="56">
                  <c:v>2.37988826815642</c:v>
                </c:pt>
                <c:pt idx="57">
                  <c:v>2.4022346368715102</c:v>
                </c:pt>
                <c:pt idx="58">
                  <c:v>2.4469273743016799</c:v>
                </c:pt>
                <c:pt idx="59">
                  <c:v>2.4916201117318399</c:v>
                </c:pt>
                <c:pt idx="60">
                  <c:v>2.5027932960893899</c:v>
                </c:pt>
                <c:pt idx="61">
                  <c:v>2.5586592178770999</c:v>
                </c:pt>
                <c:pt idx="62">
                  <c:v>2.5810055865921799</c:v>
                </c:pt>
                <c:pt idx="63">
                  <c:v>2.6256983240223501</c:v>
                </c:pt>
                <c:pt idx="64">
                  <c:v>2.6703910614525102</c:v>
                </c:pt>
                <c:pt idx="65">
                  <c:v>2.6815642458100601</c:v>
                </c:pt>
                <c:pt idx="66">
                  <c:v>2.7374301675977701</c:v>
                </c:pt>
                <c:pt idx="67">
                  <c:v>2.7932960893854699</c:v>
                </c:pt>
                <c:pt idx="68">
                  <c:v>2.8603351955307299</c:v>
                </c:pt>
                <c:pt idx="69">
                  <c:v>2.8826815642458099</c:v>
                </c:pt>
                <c:pt idx="70">
                  <c:v>2.9273743016759801</c:v>
                </c:pt>
                <c:pt idx="71">
                  <c:v>2.9273743016759801</c:v>
                </c:pt>
                <c:pt idx="72">
                  <c:v>2.9944134078212299</c:v>
                </c:pt>
                <c:pt idx="73">
                  <c:v>3.0391061452514001</c:v>
                </c:pt>
                <c:pt idx="74">
                  <c:v>3.0949720670391101</c:v>
                </c:pt>
                <c:pt idx="75">
                  <c:v>3.1173184357541901</c:v>
                </c:pt>
                <c:pt idx="76">
                  <c:v>3.2290502793296101</c:v>
                </c:pt>
                <c:pt idx="77">
                  <c:v>3.2625698324022299</c:v>
                </c:pt>
                <c:pt idx="78">
                  <c:v>3.3072625698324001</c:v>
                </c:pt>
                <c:pt idx="79">
                  <c:v>3.3519553072625698</c:v>
                </c:pt>
                <c:pt idx="80">
                  <c:v>3.3854748603351998</c:v>
                </c:pt>
                <c:pt idx="81">
                  <c:v>3.4189944134078201</c:v>
                </c:pt>
                <c:pt idx="82">
                  <c:v>3.4301675977653598</c:v>
                </c:pt>
                <c:pt idx="83">
                  <c:v>3.4636871508379898</c:v>
                </c:pt>
                <c:pt idx="84">
                  <c:v>3.4748603351955301</c:v>
                </c:pt>
                <c:pt idx="85">
                  <c:v>3.5307262569832401</c:v>
                </c:pt>
                <c:pt idx="86">
                  <c:v>3.5530726256983201</c:v>
                </c:pt>
                <c:pt idx="87">
                  <c:v>3.60893854748603</c:v>
                </c:pt>
                <c:pt idx="88">
                  <c:v>3.66480446927374</c:v>
                </c:pt>
                <c:pt idx="89">
                  <c:v>3.6871508379888298</c:v>
                </c:pt>
                <c:pt idx="90">
                  <c:v>3.75418994413408</c:v>
                </c:pt>
                <c:pt idx="91">
                  <c:v>3.81005586592179</c:v>
                </c:pt>
                <c:pt idx="92">
                  <c:v>3.8659217877095</c:v>
                </c:pt>
                <c:pt idx="93">
                  <c:v>3.8770949720670398</c:v>
                </c:pt>
                <c:pt idx="94">
                  <c:v>3.92178770949721</c:v>
                </c:pt>
                <c:pt idx="95">
                  <c:v>3.9329608938547498</c:v>
                </c:pt>
                <c:pt idx="96">
                  <c:v>3.96648044692737</c:v>
                </c:pt>
                <c:pt idx="97">
                  <c:v>3.9888268156424602</c:v>
                </c:pt>
                <c:pt idx="98">
                  <c:v>4.0111731843575402</c:v>
                </c:pt>
                <c:pt idx="99">
                  <c:v>4.1340782122905004</c:v>
                </c:pt>
                <c:pt idx="100">
                  <c:v>4.1899441340782104</c:v>
                </c:pt>
                <c:pt idx="101">
                  <c:v>4.2458100558659204</c:v>
                </c:pt>
                <c:pt idx="102">
                  <c:v>4.27932960893855</c:v>
                </c:pt>
                <c:pt idx="103">
                  <c:v>4.3687150837988797</c:v>
                </c:pt>
                <c:pt idx="104">
                  <c:v>4.4022346368715102</c:v>
                </c:pt>
                <c:pt idx="105">
                  <c:v>4.4469273743016799</c:v>
                </c:pt>
                <c:pt idx="106">
                  <c:v>4.4692737430167604</c:v>
                </c:pt>
                <c:pt idx="107">
                  <c:v>4.5251396648044704</c:v>
                </c:pt>
                <c:pt idx="108">
                  <c:v>4.5474860335195499</c:v>
                </c:pt>
                <c:pt idx="109">
                  <c:v>4.5698324022346402</c:v>
                </c:pt>
                <c:pt idx="110">
                  <c:v>4.6256983240223501</c:v>
                </c:pt>
                <c:pt idx="111">
                  <c:v>4.6592178770949699</c:v>
                </c:pt>
                <c:pt idx="112">
                  <c:v>4.7150837988826799</c:v>
                </c:pt>
                <c:pt idx="113">
                  <c:v>4.7486033519553104</c:v>
                </c:pt>
                <c:pt idx="114">
                  <c:v>4.7597765363128497</c:v>
                </c:pt>
                <c:pt idx="115">
                  <c:v>4.7597765363128497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60B-4890-80EC-703BD2212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3132512"/>
        <c:axId val="443134808"/>
      </c:scatterChart>
      <c:valAx>
        <c:axId val="443132512"/>
        <c:scaling>
          <c:orientation val="minMax"/>
          <c:max val="144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дней</a:t>
                </a:r>
                <a:endParaRPr lang="en-GB"/>
              </a:p>
            </c:rich>
          </c:tx>
          <c:layout>
            <c:manualLayout>
              <c:xMode val="edge"/>
              <c:yMode val="edge"/>
              <c:x val="0.89913543549737329"/>
              <c:y val="0.94747481701399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134808"/>
        <c:crosses val="autoZero"/>
        <c:crossBetween val="midCat"/>
        <c:majorUnit val="180"/>
      </c:valAx>
      <c:valAx>
        <c:axId val="443134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% пациентов</a:t>
                </a:r>
                <a:endParaRPr lang="en-GB"/>
              </a:p>
            </c:rich>
          </c:tx>
          <c:layout>
            <c:manualLayout>
              <c:xMode val="edge"/>
              <c:yMode val="edge"/>
              <c:x val="4.1088854648176684E-3"/>
              <c:y val="2.326479569238530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31325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3176742404794277"/>
          <c:y val="0.72125085457214011"/>
          <c:w val="0.51712764659094257"/>
          <c:h val="0.111324718289995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  <a:latin typeface="+mn-lt"/>
        </a:defRPr>
      </a:pPr>
      <a:endParaRPr lang="ru-RU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36286919831224"/>
          <c:y val="5.6022408963585429E-2"/>
          <c:w val="0.85935302390998591"/>
          <c:h val="0.8873949579831932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val>
            <c:numRef>
              <c:f>Sheet1!$A$1:$C$1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7.8</c:v>
                </c:pt>
                <c:pt idx="2">
                  <c:v>2.8000000000000003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3-486E-8148-558DEC59792B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</c:spPr>
          <c:invertIfNegative val="0"/>
          <c:val>
            <c:numRef>
              <c:f>Sheet1!$A$2:$C$2</c:f>
              <c:numCache>
                <c:formatCode>General</c:formatCode>
                <c:ptCount val="3"/>
                <c:pt idx="0">
                  <c:v>5.8000000000000007</c:v>
                </c:pt>
                <c:pt idx="1">
                  <c:v>9.3000000000000007</c:v>
                </c:pt>
                <c:pt idx="2">
                  <c:v>3.4000000000000004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D3-486E-8148-558DEC597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499991216"/>
        <c:axId val="1"/>
      </c:barChart>
      <c:catAx>
        <c:axId val="49999121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out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ru-RU"/>
          </a:p>
        </c:tx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"/>
          <c:min val="2"/>
        </c:scaling>
        <c:delete val="0"/>
        <c:axPos val="l"/>
        <c:majorGridlines>
          <c:spPr>
            <a:ln>
              <a:noFill/>
            </a:ln>
          </c:spPr>
        </c:majorGridlines>
        <c:numFmt formatCode="#,##0;&quot;-&quot;#,##0" sourceLinked="0"/>
        <c:majorTickMark val="out"/>
        <c:minorTickMark val="none"/>
        <c:tickLblPos val="nextTo"/>
        <c:spPr>
          <a:ln w="9525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ru-RU"/>
          </a:p>
        </c:txPr>
        <c:crossAx val="499991216"/>
        <c:crosses val="min"/>
        <c:crossBetween val="between"/>
        <c:majorUnit val="1"/>
      </c:valAx>
    </c:plotArea>
    <c:plotVisOnly val="0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36286919831224"/>
          <c:y val="5.6022408963585429E-2"/>
          <c:w val="0.85935302390998591"/>
          <c:h val="0.8873949579831932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val>
            <c:numRef>
              <c:f>Sheet1!$A$1:$C$1</c:f>
              <c:numCache>
                <c:formatCode>General</c:formatCode>
                <c:ptCount val="3"/>
                <c:pt idx="0">
                  <c:v>8.7999999999999989</c:v>
                </c:pt>
                <c:pt idx="1">
                  <c:v>13.900000000000002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9-4902-BE07-6924911495B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</c:spPr>
          <c:invertIfNegative val="0"/>
          <c:val>
            <c:numRef>
              <c:f>Sheet1!$A$2:$C$2</c:f>
              <c:numCache>
                <c:formatCode>General</c:formatCode>
                <c:ptCount val="3"/>
                <c:pt idx="0">
                  <c:v>9.4</c:v>
                </c:pt>
                <c:pt idx="1">
                  <c:v>15.299999999999999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9-4902-BE07-6924911495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713590040"/>
        <c:axId val="1"/>
      </c:barChart>
      <c:catAx>
        <c:axId val="71359004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out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ru-RU"/>
          </a:p>
        </c:tx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6"/>
          <c:min val="4"/>
        </c:scaling>
        <c:delete val="0"/>
        <c:axPos val="l"/>
        <c:majorGridlines>
          <c:spPr>
            <a:ln>
              <a:noFill/>
            </a:ln>
          </c:spPr>
        </c:majorGridlines>
        <c:numFmt formatCode="#,##0;&quot;-&quot;#,##0" sourceLinked="0"/>
        <c:majorTickMark val="out"/>
        <c:minorTickMark val="none"/>
        <c:tickLblPos val="nextTo"/>
        <c:spPr>
          <a:ln w="9525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ru-RU"/>
          </a:p>
        </c:txPr>
        <c:crossAx val="713590040"/>
        <c:crosses val="min"/>
        <c:crossBetween val="between"/>
        <c:majorUnit val="2"/>
      </c:valAx>
    </c:plotArea>
    <c:plotVisOnly val="0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97560975609756E-2"/>
          <c:y val="5.1440329218106998E-2"/>
          <c:w val="0.92749445676274944"/>
          <c:h val="0.896604938271605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</c:spPr>
          <c:invertIfNegative val="0"/>
          <c:val>
            <c:numRef>
              <c:f>Sheet1!$A$1:$D$1</c:f>
              <c:numCache>
                <c:formatCode>General</c:formatCode>
                <c:ptCount val="4"/>
                <c:pt idx="0">
                  <c:v>2.5</c:v>
                </c:pt>
                <c:pt idx="1">
                  <c:v>4.3</c:v>
                </c:pt>
                <c:pt idx="2">
                  <c:v>6.2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12-4757-A4A8-4ADA563A70F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</c:spPr>
          <c:invertIfNegative val="0"/>
          <c:val>
            <c:numRef>
              <c:f>Sheet1!$A$2:$D$2</c:f>
              <c:numCache>
                <c:formatCode>General</c:formatCode>
                <c:ptCount val="4"/>
                <c:pt idx="0">
                  <c:v>3.3000000000000003</c:v>
                </c:pt>
                <c:pt idx="1">
                  <c:v>5.6000000000000005</c:v>
                </c:pt>
                <c:pt idx="2">
                  <c:v>6.6000000000000005</c:v>
                </c:pt>
                <c:pt idx="3">
                  <c:v>2.8000000000000003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12-4757-A4A8-4ADA563A7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130512680"/>
        <c:axId val="1"/>
      </c:barChart>
      <c:catAx>
        <c:axId val="113051268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;&quot;-&quot;#,##0" sourceLinked="0"/>
        <c:majorTickMark val="out"/>
        <c:minorTickMark val="none"/>
        <c:tickLblPos val="nextTo"/>
        <c:spPr>
          <a:ln w="9525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pPr>
            <a:endParaRPr lang="ru-RU"/>
          </a:p>
        </c:txPr>
        <c:crossAx val="1130512680"/>
        <c:crosses val="min"/>
        <c:crossBetween val="between"/>
        <c:majorUnit val="1"/>
      </c:valAx>
    </c:plotArea>
    <c:plotVisOnly val="0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1921120479409101E-2"/>
          <c:y val="0.1164229195615254"/>
          <c:w val="0.83621536246022343"/>
          <c:h val="0.79488131079203339"/>
        </c:manualLayout>
      </c:layout>
      <c:scatterChart>
        <c:scatterStyle val="lineMarker"/>
        <c:varyColors val="0"/>
        <c:ser>
          <c:idx val="0"/>
          <c:order val="0"/>
          <c:tx>
            <c:strRef>
              <c:f>'[Copy of Таблица по ДАПАГЛИФЛОЗИНУ 2019_03_16.xlsx]Sheet2'!$A$11</c:f>
              <c:strCache>
                <c:ptCount val="1"/>
                <c:pt idx="0">
                  <c:v>Fixed effects model for multiple risk factors (p=0·98)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6F91-4C00-896D-5AFB6E89742C}"/>
              </c:ext>
            </c:extLst>
          </c:dPt>
          <c:dPt>
            <c:idx val="1"/>
            <c:marker>
              <c:symbol val="diamond"/>
              <c:size val="1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6F91-4C00-896D-5AFB6E89742C}"/>
              </c:ext>
            </c:extLst>
          </c:dPt>
          <c:xVal>
            <c:numRef>
              <c:f>'[Copy of Таблица по ДАПАГЛИФЛОЗИНУ 2019_03_16.xlsx]Sheet2'!$G$11:$I$11</c:f>
              <c:numCache>
                <c:formatCode>General</c:formatCode>
                <c:ptCount val="3"/>
                <c:pt idx="0">
                  <c:v>0.87</c:v>
                </c:pt>
                <c:pt idx="1">
                  <c:v>1</c:v>
                </c:pt>
                <c:pt idx="2">
                  <c:v>1.1599999999999999</c:v>
                </c:pt>
              </c:numCache>
            </c:numRef>
          </c:xVal>
          <c:yVal>
            <c:numRef>
              <c:f>'[Copy of Таблица по ДАПАГЛИФЛОЗИНУ 2019_03_16.xlsx]Sheet2'!$J$11:$L$11</c:f>
              <c:numCache>
                <c:formatCode>General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0.5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F91-4C00-896D-5AFB6E89742C}"/>
            </c:ext>
          </c:extLst>
        </c:ser>
        <c:ser>
          <c:idx val="1"/>
          <c:order val="1"/>
          <c:tx>
            <c:strRef>
              <c:f>'[Copy of Таблица по ДАПАГЛИФЛОЗИНУ 2019_03_16.xlsx]Sheet2'!$A$10</c:f>
              <c:strCache>
                <c:ptCount val="1"/>
                <c:pt idx="0">
                  <c:v>DECLARE-TIMI 58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4-6F91-4C00-896D-5AFB6E89742C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6-6F91-4C00-896D-5AFB6E89742C}"/>
              </c:ext>
            </c:extLst>
          </c:dPt>
          <c:xVal>
            <c:numRef>
              <c:f>'[Copy of Таблица по ДАПАГЛИФЛОЗИНУ 2019_03_16.xlsx]Sheet2'!$G$10:$I$10</c:f>
              <c:numCache>
                <c:formatCode>General</c:formatCode>
                <c:ptCount val="3"/>
                <c:pt idx="0">
                  <c:v>0.86</c:v>
                </c:pt>
                <c:pt idx="1">
                  <c:v>1.01</c:v>
                </c:pt>
                <c:pt idx="2">
                  <c:v>1.2</c:v>
                </c:pt>
              </c:numCache>
            </c:numRef>
          </c:xVal>
          <c:yVal>
            <c:numRef>
              <c:f>'[Copy of Таблица по ДАПАГЛИФЛОЗИНУ 2019_03_16.xlsx]Sheet2'!$J$10:$L$10</c:f>
              <c:numCache>
                <c:formatCode>General</c:formatCode>
                <c:ptCount val="3"/>
                <c:pt idx="0">
                  <c:v>1.5</c:v>
                </c:pt>
                <c:pt idx="1">
                  <c:v>1.5</c:v>
                </c:pt>
                <c:pt idx="2">
                  <c:v>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6F91-4C00-896D-5AFB6E89742C}"/>
            </c:ext>
          </c:extLst>
        </c:ser>
        <c:ser>
          <c:idx val="2"/>
          <c:order val="2"/>
          <c:tx>
            <c:strRef>
              <c:f>'[Copy of Таблица по ДАПАГЛИФЛОЗИНУ 2019_03_16.xlsx]Sheet2'!$A$9</c:f>
              <c:strCache>
                <c:ptCount val="1"/>
                <c:pt idx="0">
                  <c:v>CANVAS Program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8-6F91-4C00-896D-5AFB6E89742C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A-6F91-4C00-896D-5AFB6E89742C}"/>
              </c:ext>
            </c:extLst>
          </c:dPt>
          <c:xVal>
            <c:numRef>
              <c:f>'[Copy of Таблица по ДАПАГЛИФЛОЗИНУ 2019_03_16.xlsx]Sheet2'!$G$9:$I$9</c:f>
              <c:numCache>
                <c:formatCode>General</c:formatCode>
                <c:ptCount val="3"/>
                <c:pt idx="0">
                  <c:v>0.74</c:v>
                </c:pt>
                <c:pt idx="1">
                  <c:v>0.98</c:v>
                </c:pt>
                <c:pt idx="2">
                  <c:v>1.3</c:v>
                </c:pt>
              </c:numCache>
            </c:numRef>
          </c:xVal>
          <c:yVal>
            <c:numRef>
              <c:f>'[Copy of Таблица по ДАПАГЛИФЛОЗИНУ 2019_03_16.xlsx]Sheet2'!$J$9:$L$9</c:f>
              <c:numCache>
                <c:formatCode>General</c:formatCode>
                <c:ptCount val="3"/>
                <c:pt idx="0">
                  <c:v>2.5</c:v>
                </c:pt>
                <c:pt idx="1">
                  <c:v>2.5</c:v>
                </c:pt>
                <c:pt idx="2">
                  <c:v>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6F91-4C00-896D-5AFB6E89742C}"/>
            </c:ext>
          </c:extLst>
        </c:ser>
        <c:ser>
          <c:idx val="3"/>
          <c:order val="3"/>
          <c:tx>
            <c:strRef>
              <c:f>'[Copy of Таблица по ДАПАГЛИФЛОЗИНУ 2019_03_16.xlsx]Sheet2'!$A$6</c:f>
              <c:strCache>
                <c:ptCount val="1"/>
                <c:pt idx="0">
                  <c:v>Fixed effects model for atherosclerotic cardiovascular disease (p=0·0002)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C-6F91-4C00-896D-5AFB6E89742C}"/>
              </c:ext>
            </c:extLst>
          </c:dPt>
          <c:dPt>
            <c:idx val="1"/>
            <c:marker>
              <c:symbol val="diamond"/>
              <c:size val="15"/>
              <c:spPr>
                <a:solidFill>
                  <a:schemeClr val="accent4"/>
                </a:solidFill>
                <a:ln w="9525">
                  <a:solidFill>
                    <a:schemeClr val="accent4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E-6F91-4C00-896D-5AFB6E89742C}"/>
              </c:ext>
            </c:extLst>
          </c:dPt>
          <c:xVal>
            <c:numRef>
              <c:f>'[Copy of Таблица по ДАПАГЛИФЛОЗИНУ 2019_03_16.xlsx]Sheet2'!$G$6:$I$6</c:f>
              <c:numCache>
                <c:formatCode>General</c:formatCode>
                <c:ptCount val="3"/>
                <c:pt idx="0">
                  <c:v>0.8</c:v>
                </c:pt>
                <c:pt idx="1">
                  <c:v>0.86</c:v>
                </c:pt>
                <c:pt idx="2">
                  <c:v>0.93</c:v>
                </c:pt>
              </c:numCache>
            </c:numRef>
          </c:xVal>
          <c:yVal>
            <c:numRef>
              <c:f>'[Copy of Таблица по ДАПАГЛИФЛОЗИНУ 2019_03_16.xlsx]Sheet2'!$J$6:$L$6</c:f>
              <c:numCache>
                <c:formatCode>General</c:formatCode>
                <c:ptCount val="3"/>
                <c:pt idx="0">
                  <c:v>5.5</c:v>
                </c:pt>
                <c:pt idx="1">
                  <c:v>5.5</c:v>
                </c:pt>
                <c:pt idx="2">
                  <c:v>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6F91-4C00-896D-5AFB6E89742C}"/>
            </c:ext>
          </c:extLst>
        </c:ser>
        <c:ser>
          <c:idx val="4"/>
          <c:order val="4"/>
          <c:tx>
            <c:strRef>
              <c:f>'[Copy of Таблица по ДАПАГЛИФЛОЗИНУ 2019_03_16.xlsx]Sheet2'!$A$5</c:f>
              <c:strCache>
                <c:ptCount val="1"/>
                <c:pt idx="0">
                  <c:v>DECLARE-TIMI 58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0-6F91-4C00-896D-5AFB6E89742C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2-6F91-4C00-896D-5AFB6E89742C}"/>
              </c:ext>
            </c:extLst>
          </c:dPt>
          <c:xVal>
            <c:numRef>
              <c:f>'[Copy of Таблица по ДАПАГЛИФЛОЗИНУ 2019_03_16.xlsx]Sheet2'!$G$5:$I$5</c:f>
              <c:numCache>
                <c:formatCode>General</c:formatCode>
                <c:ptCount val="3"/>
                <c:pt idx="0">
                  <c:v>0.79</c:v>
                </c:pt>
                <c:pt idx="1">
                  <c:v>0.9</c:v>
                </c:pt>
                <c:pt idx="2">
                  <c:v>1.02</c:v>
                </c:pt>
              </c:numCache>
            </c:numRef>
          </c:xVal>
          <c:yVal>
            <c:numRef>
              <c:f>'[Copy of Таблица по ДАПАГЛИФЛОЗИНУ 2019_03_16.xlsx]Sheet2'!$J$5:$L$5</c:f>
              <c:numCache>
                <c:formatCode>General</c:formatCode>
                <c:ptCount val="3"/>
                <c:pt idx="0">
                  <c:v>6.5</c:v>
                </c:pt>
                <c:pt idx="1">
                  <c:v>6.5</c:v>
                </c:pt>
                <c:pt idx="2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6F91-4C00-896D-5AFB6E89742C}"/>
            </c:ext>
          </c:extLst>
        </c:ser>
        <c:ser>
          <c:idx val="5"/>
          <c:order val="5"/>
          <c:tx>
            <c:strRef>
              <c:f>'[Copy of Таблица по ДАПАГЛИФЛОЗИНУ 2019_03_16.xlsx]Sheet2'!$A$4</c:f>
              <c:strCache>
                <c:ptCount val="1"/>
                <c:pt idx="0">
                  <c:v>CANVAS Program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4-6F91-4C00-896D-5AFB6E89742C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6"/>
                </a:solidFill>
                <a:ln w="9525">
                  <a:solidFill>
                    <a:schemeClr val="accent6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6-6F91-4C00-896D-5AFB6E89742C}"/>
              </c:ext>
            </c:extLst>
          </c:dPt>
          <c:xVal>
            <c:numRef>
              <c:f>'[Copy of Таблица по ДАПАГЛИФЛОЗИНУ 2019_03_16.xlsx]Sheet2'!$G$4:$I$4</c:f>
              <c:numCache>
                <c:formatCode>General</c:formatCode>
                <c:ptCount val="3"/>
                <c:pt idx="0">
                  <c:v>0.72</c:v>
                </c:pt>
                <c:pt idx="1">
                  <c:v>0.82</c:v>
                </c:pt>
                <c:pt idx="2">
                  <c:v>0.95</c:v>
                </c:pt>
              </c:numCache>
            </c:numRef>
          </c:xVal>
          <c:yVal>
            <c:numRef>
              <c:f>'[Copy of Таблица по ДАПАГЛИФЛОЗИНУ 2019_03_16.xlsx]Sheet2'!$J$4:$L$4</c:f>
              <c:numCache>
                <c:formatCode>General</c:formatCode>
                <c:ptCount val="3"/>
                <c:pt idx="0">
                  <c:v>7.5</c:v>
                </c:pt>
                <c:pt idx="1">
                  <c:v>7.5</c:v>
                </c:pt>
                <c:pt idx="2">
                  <c:v>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6F91-4C00-896D-5AFB6E89742C}"/>
            </c:ext>
          </c:extLst>
        </c:ser>
        <c:ser>
          <c:idx val="6"/>
          <c:order val="6"/>
          <c:tx>
            <c:strRef>
              <c:f>'[Copy of Таблица по ДАПАГЛИФЛОЗИНУ 2019_03_16.xlsx]Sheet2'!$A$3</c:f>
              <c:strCache>
                <c:ptCount val="1"/>
                <c:pt idx="0">
                  <c:v>EMPA-REG OUTCOME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8-6F91-4C00-896D-5AFB6E89742C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1">
                    <a:lumMod val="60000"/>
                  </a:schemeClr>
                </a:solidFill>
                <a:ln w="9525">
                  <a:solidFill>
                    <a:schemeClr val="accent1">
                      <a:lumMod val="6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9-6F91-4C00-896D-5AFB6E89742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A-6F91-4C00-896D-5AFB6E89742C}"/>
              </c:ext>
            </c:extLst>
          </c:dPt>
          <c:xVal>
            <c:numRef>
              <c:f>'[Copy of Таблица по ДАПАГЛИФЛОЗИНУ 2019_03_16.xlsx]Sheet2'!$G$3:$I$3</c:f>
              <c:numCache>
                <c:formatCode>General</c:formatCode>
                <c:ptCount val="3"/>
                <c:pt idx="0">
                  <c:v>0.74</c:v>
                </c:pt>
                <c:pt idx="1">
                  <c:v>0.86</c:v>
                </c:pt>
                <c:pt idx="2">
                  <c:v>0.99</c:v>
                </c:pt>
              </c:numCache>
            </c:numRef>
          </c:xVal>
          <c:yVal>
            <c:numRef>
              <c:f>'[Copy of Таблица по ДАПАГЛИФЛОЗИНУ 2019_03_16.xlsx]Sheet2'!$J$3:$L$3</c:f>
              <c:numCache>
                <c:formatCode>General</c:formatCode>
                <c:ptCount val="3"/>
                <c:pt idx="0">
                  <c:v>8.5</c:v>
                </c:pt>
                <c:pt idx="1">
                  <c:v>8.5</c:v>
                </c:pt>
                <c:pt idx="2">
                  <c:v>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6F91-4C00-896D-5AFB6E897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31122992"/>
        <c:axId val="1231125944"/>
      </c:scatterChart>
      <c:valAx>
        <c:axId val="1231122992"/>
        <c:scaling>
          <c:logBase val="10"/>
          <c:orientation val="minMax"/>
          <c:max val="2"/>
          <c:min val="0.5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85000"/>
                  <a:alpha val="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31125944"/>
        <c:crosses val="autoZero"/>
        <c:crossBetween val="midCat"/>
      </c:valAx>
      <c:valAx>
        <c:axId val="1231125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311229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0.38965</cdr:x>
      <cdr:y>0.08667</cdr:y>
    </cdr:from>
    <cdr:to>
      <cdr:x>0.79011</cdr:x>
      <cdr:y>0.26154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E3A40-0A6B-4005-A9B3-D674D9053B5C}"/>
            </a:ext>
          </a:extLst>
        </cdr:cNvPr>
        <cdr:cNvSpPr txBox="1"/>
      </cdr:nvSpPr>
      <cdr:spPr>
        <a:xfrm xmlns:a="http://schemas.openxmlformats.org/drawingml/2006/main">
          <a:off x="2743200" y="354330"/>
          <a:ext cx="2819400" cy="714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0" i="0" u="none" strike="noStrike" baseline="0" dirty="0">
              <a:solidFill>
                <a:sysClr val="windowText" lastClr="000000"/>
              </a:solidFill>
            </a:rPr>
            <a:t>ОР </a:t>
          </a:r>
          <a:r>
            <a:rPr lang="en-GB" sz="1800" b="0" i="0" u="none" strike="noStrike" baseline="0" dirty="0">
              <a:solidFill>
                <a:sysClr val="windowText" lastClr="000000"/>
              </a:solidFill>
            </a:rPr>
            <a:t>0.83 (95% </a:t>
          </a:r>
          <a:r>
            <a:rPr lang="ru-RU" sz="1800" b="0" i="0" u="none" strike="noStrike" baseline="0" dirty="0">
              <a:solidFill>
                <a:sysClr val="windowText" lastClr="000000"/>
              </a:solidFill>
            </a:rPr>
            <a:t>ДИ</a:t>
          </a:r>
          <a:r>
            <a:rPr lang="en-GB" sz="1800" b="0" i="0" u="none" strike="noStrike" baseline="0" dirty="0">
              <a:solidFill>
                <a:sysClr val="windowText" lastClr="000000"/>
              </a:solidFill>
            </a:rPr>
            <a:t>, 0.73–0.95)</a:t>
          </a:r>
          <a:endParaRPr lang="ru-RU" sz="1800" b="0" i="0" u="none" strike="noStrike" baseline="0" dirty="0">
            <a:solidFill>
              <a:sysClr val="windowText" lastClr="000000"/>
            </a:solidFill>
          </a:endParaRPr>
        </a:p>
        <a:p xmlns:a="http://schemas.openxmlformats.org/drawingml/2006/main">
          <a:r>
            <a:rPr lang="en-GB" sz="1800" b="0" i="0" u="none" strike="noStrike" baseline="0" dirty="0">
              <a:solidFill>
                <a:sysClr val="windowText" lastClr="000000"/>
              </a:solidFill>
            </a:rPr>
            <a:t>P=0.005</a:t>
          </a:r>
          <a:endParaRPr lang="ru-RU" sz="18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0.0531</cdr:x>
      <cdr:y>0.94118</cdr:y>
    </cdr:from>
    <cdr:to>
      <cdr:x>0.41593</cdr:x>
      <cdr:y>0.94118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FA990333-0C1A-441C-8286-34B189D15949}"/>
            </a:ext>
          </a:extLst>
        </cdr:cNvPr>
        <cdr:cNvCxnSpPr/>
      </cdr:nvCxnSpPr>
      <cdr:spPr>
        <a:xfrm xmlns:a="http://schemas.openxmlformats.org/drawingml/2006/main" flipH="1">
          <a:off x="457200" y="4876800"/>
          <a:ext cx="3124200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0.46018</cdr:x>
      <cdr:y>0.94118</cdr:y>
    </cdr:from>
    <cdr:to>
      <cdr:x>0.85251</cdr:x>
      <cdr:y>0.94118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E0971079-434A-48C8-92B4-D59F35871219}"/>
            </a:ext>
          </a:extLst>
        </cdr:cNvPr>
        <cdr:cNvCxnSpPr/>
      </cdr:nvCxnSpPr>
      <cdr:spPr>
        <a:xfrm xmlns:a="http://schemas.openxmlformats.org/drawingml/2006/main">
          <a:off x="3962400" y="4876800"/>
          <a:ext cx="3378200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2801C-1C2C-40B5-A62E-AC1CCA49E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087B0-F053-4961-B48E-AD32FA2BB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FB87C-C2C3-4594-9AAD-0D5E1686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20AD9-4A7A-492D-AFF6-D8A2FDF4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12BE8-E7AF-452F-ACD5-ACBF4D34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13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A62DE-7AD0-4ADC-AF3D-E243994E0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F3845-DBF6-4447-AEF0-2CAD488EC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48359-82A1-4C86-9C66-CD66FEAE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13E70-0796-4FEA-A2A3-0E681F607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77907-5CAC-43CB-935D-D8B87B3B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09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78D65F-96FB-4718-AC20-9280D0FA5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5C897-64CE-4F87-A32F-5BC51AF4C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0C892-9C08-403C-8DDC-60077327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AC9A6-A684-43E1-A9CE-5200A293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279C0-85EE-4D21-AEB3-0CD4B0DBB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3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B5A0-BA91-4400-A966-51FD596D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B69E3-7516-490E-BE20-A67B025FA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649F2-6274-4A1B-A022-1E60781D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0D6A0-3F89-437B-9895-3A0344C96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29FC9-2936-46C3-97A4-E2EEC6AA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56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6F5C1-7272-40F1-9F8A-C8FF2EBE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EFE59-CB87-4BAF-AE04-2458555E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538B7-D1D5-44DE-B535-C64CF059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2D4EF-9DB3-443D-90A2-5465C4D1F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8D4E1-7C9F-4B4D-8790-F62DAD1E7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2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828A-BEB3-413C-A18F-D01C830E0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2C17E-93F8-4E29-8537-00DAF131B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A5F16-FFEB-4CD3-8C05-BADA3DD00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4C857C-8071-4BEC-A04F-AAAAA44F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3BFDE-5C6E-4C0E-BCFB-DC363D4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E50C9-6C13-4DAF-99E5-FC47FD7C0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7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EABBD-BF8B-4F90-BE3C-764AF895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37BE9-2001-4EC3-9816-6C4384FD7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ADEC3-15A4-41B5-9175-21C5B8347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C9A36-32FE-46FB-B856-DE725242B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4ED02-9A8C-4F1D-91D2-B955FA98B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C47328-AE3C-4DC3-A771-2B3865653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36755-1D36-483D-BDAE-1F75A411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646181-5625-474D-99D2-3CB77F3C1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61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0FB0-6930-4C11-955F-2325BD458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4F90F-3B64-49AB-8804-8F8836B3F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C562C-F463-40FA-ACF7-313EC59CF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7C6F67-65A6-4B67-89FF-8A6A017C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38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CB1ED4-D12E-4ECE-B6CF-76E4A387A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3D608E-AC16-49B6-AE3E-6C588BD6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D5ED2-558C-4A26-8926-B9D82394F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38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E6B8B-5F8B-4DB6-8114-388E1F59E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27DA7-7DBF-4B41-B91D-492D840E4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3060B-DA99-40A4-BE3F-12A160EF0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3F24E-F7B4-491C-9674-90C266B43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7E1ED-6491-42A6-880A-DD8C889B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F67ED-DF3F-4BF6-839A-540E5AD41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66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14E00-E29A-4889-BE91-8FBA693C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E1A76-CE2E-4414-A8D7-09807C62F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C8503-C0C5-4CEC-AB02-7DCC6C322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1B327-7AF7-4028-8B63-E6CE1922C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C1FBC-5AF0-4CDA-B9CE-B13FCC70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D8031-8C57-495E-A5B8-471BA4F2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24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4E048-D367-4739-ABC4-BD1A1ACA6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B64E-AF68-4CEB-9F37-23EC4BB14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4035B-78A6-4430-AA8C-60BB4660E58A}" type="datetimeFigureOut">
              <a:rPr lang="ru-RU" smtClean="0"/>
              <a:t>17.07.2019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61B23-132F-4E5F-A0A1-3517A00D1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7D776-6923-4B5E-A762-CF339924D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E7331-87D9-4135-8B51-6B26B7C82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6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chart" Target="../charts/char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tags" Target="../tags/tag28.xml"/><Relationship Id="rId3" Type="http://schemas.openxmlformats.org/officeDocument/2006/relationships/tags" Target="../tags/tag5.xml"/><Relationship Id="rId21" Type="http://schemas.openxmlformats.org/officeDocument/2006/relationships/tags" Target="../tags/tag23.xml"/><Relationship Id="rId34" Type="http://schemas.openxmlformats.org/officeDocument/2006/relationships/tags" Target="../tags/tag36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tags" Target="../tags/tag27.xml"/><Relationship Id="rId33" Type="http://schemas.openxmlformats.org/officeDocument/2006/relationships/tags" Target="../tags/tag35.xml"/><Relationship Id="rId38" Type="http://schemas.openxmlformats.org/officeDocument/2006/relationships/chart" Target="../charts/chart2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tags" Target="../tags/tag22.xml"/><Relationship Id="rId29" Type="http://schemas.openxmlformats.org/officeDocument/2006/relationships/tags" Target="../tags/tag31.xml"/><Relationship Id="rId1" Type="http://schemas.openxmlformats.org/officeDocument/2006/relationships/vmlDrawing" Target="../drawings/vmlDrawing2.v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tags" Target="../tags/tag26.xml"/><Relationship Id="rId32" Type="http://schemas.openxmlformats.org/officeDocument/2006/relationships/tags" Target="../tags/tag34.xml"/><Relationship Id="rId37" Type="http://schemas.openxmlformats.org/officeDocument/2006/relationships/image" Target="../media/image2.emf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23" Type="http://schemas.openxmlformats.org/officeDocument/2006/relationships/tags" Target="../tags/tag25.xml"/><Relationship Id="rId28" Type="http://schemas.openxmlformats.org/officeDocument/2006/relationships/tags" Target="../tags/tag30.xml"/><Relationship Id="rId36" Type="http://schemas.openxmlformats.org/officeDocument/2006/relationships/oleObject" Target="../embeddings/oleObject3.bin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31" Type="http://schemas.openxmlformats.org/officeDocument/2006/relationships/tags" Target="../tags/tag33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tags" Target="../tags/tag24.xml"/><Relationship Id="rId27" Type="http://schemas.openxmlformats.org/officeDocument/2006/relationships/tags" Target="../tags/tag29.xml"/><Relationship Id="rId30" Type="http://schemas.openxmlformats.org/officeDocument/2006/relationships/tags" Target="../tags/tag32.xml"/><Relationship Id="rId35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13" Type="http://schemas.openxmlformats.org/officeDocument/2006/relationships/tags" Target="../tags/tag48.xml"/><Relationship Id="rId18" Type="http://schemas.openxmlformats.org/officeDocument/2006/relationships/tags" Target="../tags/tag53.xml"/><Relationship Id="rId26" Type="http://schemas.openxmlformats.org/officeDocument/2006/relationships/tags" Target="../tags/tag61.xml"/><Relationship Id="rId39" Type="http://schemas.openxmlformats.org/officeDocument/2006/relationships/slideLayout" Target="../slideLayouts/slideLayout2.xml"/><Relationship Id="rId3" Type="http://schemas.openxmlformats.org/officeDocument/2006/relationships/tags" Target="../tags/tag38.xml"/><Relationship Id="rId21" Type="http://schemas.openxmlformats.org/officeDocument/2006/relationships/tags" Target="../tags/tag56.xml"/><Relationship Id="rId34" Type="http://schemas.openxmlformats.org/officeDocument/2006/relationships/tags" Target="../tags/tag69.xml"/><Relationship Id="rId42" Type="http://schemas.openxmlformats.org/officeDocument/2006/relationships/chart" Target="../charts/chart3.xml"/><Relationship Id="rId7" Type="http://schemas.openxmlformats.org/officeDocument/2006/relationships/tags" Target="../tags/tag42.xml"/><Relationship Id="rId12" Type="http://schemas.openxmlformats.org/officeDocument/2006/relationships/tags" Target="../tags/tag47.xml"/><Relationship Id="rId17" Type="http://schemas.openxmlformats.org/officeDocument/2006/relationships/tags" Target="../tags/tag52.xml"/><Relationship Id="rId25" Type="http://schemas.openxmlformats.org/officeDocument/2006/relationships/tags" Target="../tags/tag60.xml"/><Relationship Id="rId33" Type="http://schemas.openxmlformats.org/officeDocument/2006/relationships/tags" Target="../tags/tag68.xml"/><Relationship Id="rId38" Type="http://schemas.openxmlformats.org/officeDocument/2006/relationships/tags" Target="../tags/tag73.xml"/><Relationship Id="rId2" Type="http://schemas.openxmlformats.org/officeDocument/2006/relationships/tags" Target="../tags/tag37.xml"/><Relationship Id="rId16" Type="http://schemas.openxmlformats.org/officeDocument/2006/relationships/tags" Target="../tags/tag51.xml"/><Relationship Id="rId20" Type="http://schemas.openxmlformats.org/officeDocument/2006/relationships/tags" Target="../tags/tag55.xml"/><Relationship Id="rId29" Type="http://schemas.openxmlformats.org/officeDocument/2006/relationships/tags" Target="../tags/tag64.xml"/><Relationship Id="rId41" Type="http://schemas.openxmlformats.org/officeDocument/2006/relationships/image" Target="../media/image2.emf"/><Relationship Id="rId1" Type="http://schemas.openxmlformats.org/officeDocument/2006/relationships/vmlDrawing" Target="../drawings/vmlDrawing3.vml"/><Relationship Id="rId6" Type="http://schemas.openxmlformats.org/officeDocument/2006/relationships/tags" Target="../tags/tag41.xml"/><Relationship Id="rId11" Type="http://schemas.openxmlformats.org/officeDocument/2006/relationships/tags" Target="../tags/tag46.xml"/><Relationship Id="rId24" Type="http://schemas.openxmlformats.org/officeDocument/2006/relationships/tags" Target="../tags/tag59.xml"/><Relationship Id="rId32" Type="http://schemas.openxmlformats.org/officeDocument/2006/relationships/tags" Target="../tags/tag67.xml"/><Relationship Id="rId37" Type="http://schemas.openxmlformats.org/officeDocument/2006/relationships/tags" Target="../tags/tag72.xml"/><Relationship Id="rId40" Type="http://schemas.openxmlformats.org/officeDocument/2006/relationships/oleObject" Target="../embeddings/oleObject4.bin"/><Relationship Id="rId5" Type="http://schemas.openxmlformats.org/officeDocument/2006/relationships/tags" Target="../tags/tag40.xml"/><Relationship Id="rId15" Type="http://schemas.openxmlformats.org/officeDocument/2006/relationships/tags" Target="../tags/tag50.xml"/><Relationship Id="rId23" Type="http://schemas.openxmlformats.org/officeDocument/2006/relationships/tags" Target="../tags/tag58.xml"/><Relationship Id="rId28" Type="http://schemas.openxmlformats.org/officeDocument/2006/relationships/tags" Target="../tags/tag63.xml"/><Relationship Id="rId36" Type="http://schemas.openxmlformats.org/officeDocument/2006/relationships/tags" Target="../tags/tag71.xml"/><Relationship Id="rId10" Type="http://schemas.openxmlformats.org/officeDocument/2006/relationships/tags" Target="../tags/tag45.xml"/><Relationship Id="rId19" Type="http://schemas.openxmlformats.org/officeDocument/2006/relationships/tags" Target="../tags/tag54.xml"/><Relationship Id="rId31" Type="http://schemas.openxmlformats.org/officeDocument/2006/relationships/tags" Target="../tags/tag66.xml"/><Relationship Id="rId4" Type="http://schemas.openxmlformats.org/officeDocument/2006/relationships/tags" Target="../tags/tag39.xml"/><Relationship Id="rId9" Type="http://schemas.openxmlformats.org/officeDocument/2006/relationships/tags" Target="../tags/tag44.xml"/><Relationship Id="rId14" Type="http://schemas.openxmlformats.org/officeDocument/2006/relationships/tags" Target="../tags/tag49.xml"/><Relationship Id="rId22" Type="http://schemas.openxmlformats.org/officeDocument/2006/relationships/tags" Target="../tags/tag57.xml"/><Relationship Id="rId27" Type="http://schemas.openxmlformats.org/officeDocument/2006/relationships/tags" Target="../tags/tag62.xml"/><Relationship Id="rId30" Type="http://schemas.openxmlformats.org/officeDocument/2006/relationships/tags" Target="../tags/tag65.xml"/><Relationship Id="rId35" Type="http://schemas.openxmlformats.org/officeDocument/2006/relationships/tags" Target="../tags/tag70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85.xml"/><Relationship Id="rId18" Type="http://schemas.openxmlformats.org/officeDocument/2006/relationships/tags" Target="../tags/tag90.xml"/><Relationship Id="rId26" Type="http://schemas.openxmlformats.org/officeDocument/2006/relationships/tags" Target="../tags/tag98.xml"/><Relationship Id="rId39" Type="http://schemas.openxmlformats.org/officeDocument/2006/relationships/tags" Target="../tags/tag111.xml"/><Relationship Id="rId3" Type="http://schemas.openxmlformats.org/officeDocument/2006/relationships/tags" Target="../tags/tag75.xml"/><Relationship Id="rId21" Type="http://schemas.openxmlformats.org/officeDocument/2006/relationships/tags" Target="../tags/tag93.xml"/><Relationship Id="rId34" Type="http://schemas.openxmlformats.org/officeDocument/2006/relationships/tags" Target="../tags/tag106.xml"/><Relationship Id="rId42" Type="http://schemas.openxmlformats.org/officeDocument/2006/relationships/tags" Target="../tags/tag114.xml"/><Relationship Id="rId47" Type="http://schemas.openxmlformats.org/officeDocument/2006/relationships/tags" Target="../tags/tag119.xml"/><Relationship Id="rId50" Type="http://schemas.openxmlformats.org/officeDocument/2006/relationships/image" Target="../media/image2.emf"/><Relationship Id="rId7" Type="http://schemas.openxmlformats.org/officeDocument/2006/relationships/tags" Target="../tags/tag79.xml"/><Relationship Id="rId12" Type="http://schemas.openxmlformats.org/officeDocument/2006/relationships/tags" Target="../tags/tag84.xml"/><Relationship Id="rId17" Type="http://schemas.openxmlformats.org/officeDocument/2006/relationships/tags" Target="../tags/tag89.xml"/><Relationship Id="rId25" Type="http://schemas.openxmlformats.org/officeDocument/2006/relationships/tags" Target="../tags/tag97.xml"/><Relationship Id="rId33" Type="http://schemas.openxmlformats.org/officeDocument/2006/relationships/tags" Target="../tags/tag105.xml"/><Relationship Id="rId38" Type="http://schemas.openxmlformats.org/officeDocument/2006/relationships/tags" Target="../tags/tag110.xml"/><Relationship Id="rId46" Type="http://schemas.openxmlformats.org/officeDocument/2006/relationships/tags" Target="../tags/tag118.xml"/><Relationship Id="rId2" Type="http://schemas.openxmlformats.org/officeDocument/2006/relationships/tags" Target="../tags/tag74.xml"/><Relationship Id="rId16" Type="http://schemas.openxmlformats.org/officeDocument/2006/relationships/tags" Target="../tags/tag88.xml"/><Relationship Id="rId20" Type="http://schemas.openxmlformats.org/officeDocument/2006/relationships/tags" Target="../tags/tag92.xml"/><Relationship Id="rId29" Type="http://schemas.openxmlformats.org/officeDocument/2006/relationships/tags" Target="../tags/tag101.xml"/><Relationship Id="rId41" Type="http://schemas.openxmlformats.org/officeDocument/2006/relationships/tags" Target="../tags/tag113.xml"/><Relationship Id="rId1" Type="http://schemas.openxmlformats.org/officeDocument/2006/relationships/vmlDrawing" Target="../drawings/vmlDrawing4.vml"/><Relationship Id="rId6" Type="http://schemas.openxmlformats.org/officeDocument/2006/relationships/tags" Target="../tags/tag78.xml"/><Relationship Id="rId11" Type="http://schemas.openxmlformats.org/officeDocument/2006/relationships/tags" Target="../tags/tag83.xml"/><Relationship Id="rId24" Type="http://schemas.openxmlformats.org/officeDocument/2006/relationships/tags" Target="../tags/tag96.xml"/><Relationship Id="rId32" Type="http://schemas.openxmlformats.org/officeDocument/2006/relationships/tags" Target="../tags/tag104.xml"/><Relationship Id="rId37" Type="http://schemas.openxmlformats.org/officeDocument/2006/relationships/tags" Target="../tags/tag109.xml"/><Relationship Id="rId40" Type="http://schemas.openxmlformats.org/officeDocument/2006/relationships/tags" Target="../tags/tag112.xml"/><Relationship Id="rId45" Type="http://schemas.openxmlformats.org/officeDocument/2006/relationships/tags" Target="../tags/tag117.xml"/><Relationship Id="rId5" Type="http://schemas.openxmlformats.org/officeDocument/2006/relationships/tags" Target="../tags/tag77.xml"/><Relationship Id="rId15" Type="http://schemas.openxmlformats.org/officeDocument/2006/relationships/tags" Target="../tags/tag8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36" Type="http://schemas.openxmlformats.org/officeDocument/2006/relationships/tags" Target="../tags/tag108.xml"/><Relationship Id="rId49" Type="http://schemas.openxmlformats.org/officeDocument/2006/relationships/oleObject" Target="../embeddings/oleObject5.bin"/><Relationship Id="rId10" Type="http://schemas.openxmlformats.org/officeDocument/2006/relationships/tags" Target="../tags/tag82.xml"/><Relationship Id="rId19" Type="http://schemas.openxmlformats.org/officeDocument/2006/relationships/tags" Target="../tags/tag91.xml"/><Relationship Id="rId31" Type="http://schemas.openxmlformats.org/officeDocument/2006/relationships/tags" Target="../tags/tag103.xml"/><Relationship Id="rId44" Type="http://schemas.openxmlformats.org/officeDocument/2006/relationships/tags" Target="../tags/tag116.xml"/><Relationship Id="rId4" Type="http://schemas.openxmlformats.org/officeDocument/2006/relationships/tags" Target="../tags/tag76.xml"/><Relationship Id="rId9" Type="http://schemas.openxmlformats.org/officeDocument/2006/relationships/tags" Target="../tags/tag81.xml"/><Relationship Id="rId14" Type="http://schemas.openxmlformats.org/officeDocument/2006/relationships/tags" Target="../tags/tag86.xml"/><Relationship Id="rId22" Type="http://schemas.openxmlformats.org/officeDocument/2006/relationships/tags" Target="../tags/tag94.xml"/><Relationship Id="rId27" Type="http://schemas.openxmlformats.org/officeDocument/2006/relationships/tags" Target="../tags/tag99.xml"/><Relationship Id="rId30" Type="http://schemas.openxmlformats.org/officeDocument/2006/relationships/tags" Target="../tags/tag102.xml"/><Relationship Id="rId35" Type="http://schemas.openxmlformats.org/officeDocument/2006/relationships/tags" Target="../tags/tag107.xml"/><Relationship Id="rId43" Type="http://schemas.openxmlformats.org/officeDocument/2006/relationships/tags" Target="../tags/tag115.xml"/><Relationship Id="rId48" Type="http://schemas.openxmlformats.org/officeDocument/2006/relationships/slideLayout" Target="../slideLayouts/slideLayout2.xml"/><Relationship Id="rId8" Type="http://schemas.openxmlformats.org/officeDocument/2006/relationships/tags" Target="../tags/tag80.xml"/><Relationship Id="rId51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31.xml"/><Relationship Id="rId18" Type="http://schemas.openxmlformats.org/officeDocument/2006/relationships/tags" Target="../tags/tag136.xml"/><Relationship Id="rId26" Type="http://schemas.openxmlformats.org/officeDocument/2006/relationships/tags" Target="../tags/tag144.xml"/><Relationship Id="rId39" Type="http://schemas.openxmlformats.org/officeDocument/2006/relationships/tags" Target="../tags/tag157.xml"/><Relationship Id="rId3" Type="http://schemas.openxmlformats.org/officeDocument/2006/relationships/tags" Target="../tags/tag121.xml"/><Relationship Id="rId21" Type="http://schemas.openxmlformats.org/officeDocument/2006/relationships/tags" Target="../tags/tag139.xml"/><Relationship Id="rId34" Type="http://schemas.openxmlformats.org/officeDocument/2006/relationships/tags" Target="../tags/tag152.xml"/><Relationship Id="rId42" Type="http://schemas.openxmlformats.org/officeDocument/2006/relationships/tags" Target="../tags/tag160.xml"/><Relationship Id="rId47" Type="http://schemas.openxmlformats.org/officeDocument/2006/relationships/tags" Target="../tags/tag165.xml"/><Relationship Id="rId50" Type="http://schemas.openxmlformats.org/officeDocument/2006/relationships/tags" Target="../tags/tag168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tags" Target="../tags/tag135.xml"/><Relationship Id="rId25" Type="http://schemas.openxmlformats.org/officeDocument/2006/relationships/tags" Target="../tags/tag143.xml"/><Relationship Id="rId33" Type="http://schemas.openxmlformats.org/officeDocument/2006/relationships/tags" Target="../tags/tag151.xml"/><Relationship Id="rId38" Type="http://schemas.openxmlformats.org/officeDocument/2006/relationships/tags" Target="../tags/tag156.xml"/><Relationship Id="rId46" Type="http://schemas.openxmlformats.org/officeDocument/2006/relationships/tags" Target="../tags/tag164.xml"/><Relationship Id="rId2" Type="http://schemas.openxmlformats.org/officeDocument/2006/relationships/tags" Target="../tags/tag120.xml"/><Relationship Id="rId16" Type="http://schemas.openxmlformats.org/officeDocument/2006/relationships/tags" Target="../tags/tag134.xml"/><Relationship Id="rId20" Type="http://schemas.openxmlformats.org/officeDocument/2006/relationships/tags" Target="../tags/tag138.xml"/><Relationship Id="rId29" Type="http://schemas.openxmlformats.org/officeDocument/2006/relationships/tags" Target="../tags/tag147.xml"/><Relationship Id="rId41" Type="http://schemas.openxmlformats.org/officeDocument/2006/relationships/tags" Target="../tags/tag159.xml"/><Relationship Id="rId1" Type="http://schemas.openxmlformats.org/officeDocument/2006/relationships/vmlDrawing" Target="../drawings/vmlDrawing5.v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tags" Target="../tags/tag142.xml"/><Relationship Id="rId32" Type="http://schemas.openxmlformats.org/officeDocument/2006/relationships/tags" Target="../tags/tag150.xml"/><Relationship Id="rId37" Type="http://schemas.openxmlformats.org/officeDocument/2006/relationships/tags" Target="../tags/tag155.xml"/><Relationship Id="rId40" Type="http://schemas.openxmlformats.org/officeDocument/2006/relationships/tags" Target="../tags/tag158.xml"/><Relationship Id="rId45" Type="http://schemas.openxmlformats.org/officeDocument/2006/relationships/tags" Target="../tags/tag163.xml"/><Relationship Id="rId53" Type="http://schemas.openxmlformats.org/officeDocument/2006/relationships/image" Target="../media/image2.emf"/><Relationship Id="rId5" Type="http://schemas.openxmlformats.org/officeDocument/2006/relationships/tags" Target="../tags/tag123.xml"/><Relationship Id="rId15" Type="http://schemas.openxmlformats.org/officeDocument/2006/relationships/tags" Target="../tags/tag133.xml"/><Relationship Id="rId23" Type="http://schemas.openxmlformats.org/officeDocument/2006/relationships/tags" Target="../tags/tag141.xml"/><Relationship Id="rId28" Type="http://schemas.openxmlformats.org/officeDocument/2006/relationships/tags" Target="../tags/tag146.xml"/><Relationship Id="rId36" Type="http://schemas.openxmlformats.org/officeDocument/2006/relationships/tags" Target="../tags/tag154.xml"/><Relationship Id="rId49" Type="http://schemas.openxmlformats.org/officeDocument/2006/relationships/tags" Target="../tags/tag167.xml"/><Relationship Id="rId10" Type="http://schemas.openxmlformats.org/officeDocument/2006/relationships/tags" Target="../tags/tag128.xml"/><Relationship Id="rId19" Type="http://schemas.openxmlformats.org/officeDocument/2006/relationships/tags" Target="../tags/tag137.xml"/><Relationship Id="rId31" Type="http://schemas.openxmlformats.org/officeDocument/2006/relationships/tags" Target="../tags/tag149.xml"/><Relationship Id="rId44" Type="http://schemas.openxmlformats.org/officeDocument/2006/relationships/tags" Target="../tags/tag162.xml"/><Relationship Id="rId52" Type="http://schemas.openxmlformats.org/officeDocument/2006/relationships/oleObject" Target="../embeddings/oleObject6.bin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Relationship Id="rId22" Type="http://schemas.openxmlformats.org/officeDocument/2006/relationships/tags" Target="../tags/tag140.xml"/><Relationship Id="rId27" Type="http://schemas.openxmlformats.org/officeDocument/2006/relationships/tags" Target="../tags/tag145.xml"/><Relationship Id="rId30" Type="http://schemas.openxmlformats.org/officeDocument/2006/relationships/tags" Target="../tags/tag148.xml"/><Relationship Id="rId35" Type="http://schemas.openxmlformats.org/officeDocument/2006/relationships/tags" Target="../tags/tag153.xml"/><Relationship Id="rId43" Type="http://schemas.openxmlformats.org/officeDocument/2006/relationships/tags" Target="../tags/tag161.xml"/><Relationship Id="rId48" Type="http://schemas.openxmlformats.org/officeDocument/2006/relationships/tags" Target="../tags/tag166.xml"/><Relationship Id="rId8" Type="http://schemas.openxmlformats.org/officeDocument/2006/relationships/tags" Target="../tags/tag126.xml"/><Relationship Id="rId5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7" Type="http://schemas.openxmlformats.org/officeDocument/2006/relationships/chart" Target="../charts/chart5.xml"/><Relationship Id="rId2" Type="http://schemas.openxmlformats.org/officeDocument/2006/relationships/tags" Target="../tags/tag16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D526A207-7787-400B-9C00-40ED227D1C8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056112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5" imgW="362" imgH="362" progId="TCLayout.ActiveDocument.1">
                  <p:embed/>
                </p:oleObj>
              </mc:Choice>
              <mc:Fallback>
                <p:oleObj name="think-cell Slide" r:id="rId5" imgW="362" imgH="362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D526A207-7787-400B-9C00-40ED227D1C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C23FD3FD-BDE5-4218-8662-6B375FA8CFA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CD585-FC65-44AE-B675-DA96E270D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6875"/>
          </a:xfrm>
        </p:spPr>
        <p:txBody>
          <a:bodyPr>
            <a:noAutofit/>
          </a:bodyPr>
          <a:lstStyle/>
          <a:p>
            <a:r>
              <a:rPr lang="ru-RU" sz="2800" b="1" dirty="0"/>
              <a:t>Рисунок 1</a:t>
            </a:r>
            <a:endParaRPr lang="en-US" sz="2800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F65125F-5272-45A8-BC46-527C38F681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388577"/>
              </p:ext>
            </p:extLst>
          </p:nvPr>
        </p:nvGraphicFramePr>
        <p:xfrm>
          <a:off x="1447800" y="1855470"/>
          <a:ext cx="7040245" cy="408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72760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2F8281FB-DEFE-4A1A-909C-B011C027937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656651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36" imgW="425" imgH="424" progId="TCLayout.ActiveDocument.1">
                  <p:embed/>
                </p:oleObj>
              </mc:Choice>
              <mc:Fallback>
                <p:oleObj name="think-cell Slide" r:id="rId36" imgW="425" imgH="424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2F8281FB-DEFE-4A1A-909C-B011C02793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>
            <a:extLst>
              <a:ext uri="{FF2B5EF4-FFF2-40B4-BE49-F238E27FC236}">
                <a16:creationId xmlns:a16="http://schemas.microsoft.com/office/drawing/2014/main" id="{FFA30BCB-DA21-460F-82BB-E1E807456A5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dirty="0">
              <a:sym typeface="+mn-lt"/>
            </a:endParaRPr>
          </a:p>
        </p:txBody>
      </p:sp>
      <p:graphicFrame>
        <p:nvGraphicFramePr>
          <p:cNvPr id="97" name="Chart 96">
            <a:extLst>
              <a:ext uri="{FF2B5EF4-FFF2-40B4-BE49-F238E27FC236}">
                <a16:creationId xmlns:a16="http://schemas.microsoft.com/office/drawing/2014/main" id="{19753C94-959D-4EF2-BCCF-D4E69F9FC0C1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515063275"/>
              </p:ext>
            </p:extLst>
          </p:nvPr>
        </p:nvGraphicFramePr>
        <p:xfrm>
          <a:off x="5972175" y="1441450"/>
          <a:ext cx="4514850" cy="283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8"/>
          </a:graphicData>
        </a:graphic>
      </p:graphicFrame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7449066-B480-49D0-9511-CC1C158D04BB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 bwMode="auto">
          <a:xfrm flipH="1">
            <a:off x="6940550" y="2357438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2D5FF76-FA97-46FE-8170-E69E6C02610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 flipV="1">
            <a:off x="7402513" y="2357438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C8F452-C8E6-480E-9DF3-D60D9EEEDFA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6940550" y="2357437"/>
            <a:ext cx="0" cy="5349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1B6C228-3327-4E7A-84A2-39E02D9B7574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 bwMode="auto">
          <a:xfrm flipH="1">
            <a:off x="8232775" y="1257300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E656D1A-22B6-4E47-837F-B2CD45C1933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 flipV="1">
            <a:off x="8694738" y="1257300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85AF559-950E-4F5A-82D5-505D6FB4F670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8232775" y="1257300"/>
            <a:ext cx="0" cy="7239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A4C4526-EF97-42B6-BCF7-ADAED7699B68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 flipH="1">
            <a:off x="9526588" y="3111500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93A5DD6-93EC-4EED-82B2-E28F42C593C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 flipV="1">
            <a:off x="9988550" y="3111500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C35404E-3B61-46C6-9F86-3E522AD6F33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9526588" y="3111500"/>
            <a:ext cx="0" cy="44132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7943850" y="4267200"/>
            <a:ext cx="10429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6CF5940-8741-4A7C-835A-18EF70EF898B}" type="datetime' П''''''аци''''''ен''ты'' ''''с А''''''''''''''''''''СС''''З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 Пациенты с АССЗ</a:t>
            </a:fld>
            <a:endParaRPr lang="ru-RU" sz="1800" dirty="0">
              <a:sym typeface="+mn-lt"/>
            </a:endParaRP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8054975" y="2019300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E5A3557A-0EF0-4CD0-8F12-0D564C99A9DA}" type="datetime'''7'''''''''''''',''''''8''''''''''''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7,8</a:t>
            </a:fld>
            <a:endParaRPr lang="ru-RU" sz="1800" dirty="0">
              <a:sym typeface="+mn-lt"/>
            </a:endParaRPr>
          </a:p>
        </p:txBody>
      </p:sp>
      <p:sp>
        <p:nvSpPr>
          <p:cNvPr id="14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5634038" y="1482725"/>
            <a:ext cx="2476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vert270" wrap="none" lIns="0" tIns="0" rIns="0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% пациентов</a:t>
            </a:r>
            <a:endParaRPr lang="ru-RU" sz="1800" dirty="0">
              <a:sym typeface="+mn-lt"/>
            </a:endParaRP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6648450" y="4267200"/>
            <a:ext cx="10461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3114FCF-B24B-402E-A6BE-AB689B3D1410}" type="datetime'''''''''''''В''ся ''п''о''''п''''ул''''я''''ц''и''''я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Вся популяция</a:t>
            </a:fld>
            <a:endParaRPr lang="ru-RU" sz="1800" dirty="0">
              <a:sym typeface="+mn-lt"/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9161463" y="4267200"/>
            <a:ext cx="11922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7FFAAB0-0A04-4633-AD49-621E5F3762EE}" type="datetime' Пац''и''ент''ы с'' ''''''фак''то''''ра''ми'' рис''''''к''а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 Пациенты с факторами риска</a:t>
            </a:fld>
            <a:endParaRPr lang="ru-RU" sz="1800" dirty="0">
              <a:sym typeface="+mn-lt"/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6762750" y="2930525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1618D0B-5CA5-4C92-A4D6-DDE4FE4BD5C2}" type="datetime'''''''4'''''''''''''',''''''''''''''''''''''''''''''''9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4,9</a:t>
            </a:fld>
            <a:endParaRPr lang="ru-RU" sz="1800" dirty="0">
              <a:sym typeface="+mn-lt"/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7224713" y="2647950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CB781FF-ED51-4A3D-A8B1-D66BA321F4C4}" type="datetime'''''''''''''''''''''5'''''''''''''''''''''''''''''''',''8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5,8</a:t>
            </a:fld>
            <a:endParaRPr lang="ru-RU" sz="1800" dirty="0">
              <a:sym typeface="+mn-lt"/>
            </a:endParaRP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8516938" y="1547813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391EE16-1603-4A81-B485-A2A6C0807AAA}" type="datetime'''''9'''''''''''''''''',''''''''''''''''''''3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9,3</a:t>
            </a:fld>
            <a:endParaRPr lang="ru-RU" sz="1800" dirty="0">
              <a:sym typeface="+mn-lt"/>
            </a:endParaRP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9348788" y="3590925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6552F89-1718-4BD0-8BED-0A8743D255B2}" type="datetime'''''''''''''2'''''''',''''''''''''''''''''''''''8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2,8</a:t>
            </a:fld>
            <a:endParaRPr lang="ru-RU" sz="1800" dirty="0">
              <a:sym typeface="+mn-lt"/>
            </a:endParaRP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9810750" y="3402013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A596FF2-C265-43AB-AD9A-FE112B2FDAFB}" type="datetime'''''''3'''''''''''''''',''''4''''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3,4</a:t>
            </a:fld>
            <a:endParaRPr lang="ru-RU" sz="1800" dirty="0">
              <a:sym typeface="+mn-lt"/>
            </a:endParaRP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6838950" y="2182813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-17%</a:t>
            </a:r>
            <a:endParaRPr lang="ru-RU" sz="1800" b="1" dirty="0">
              <a:sym typeface="+mn-lt"/>
            </a:endParaRPr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8094663" y="1082675"/>
            <a:ext cx="736600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-16% </a:t>
            </a:r>
            <a:endParaRPr lang="ru-RU" sz="1800" b="1" dirty="0">
              <a:sym typeface="+mn-lt"/>
            </a:endParaRP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auto">
          <a:xfrm>
            <a:off x="9424988" y="2936875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-27%</a:t>
            </a:r>
            <a:endParaRPr lang="ru-RU" sz="1800" b="1" dirty="0">
              <a:sym typeface="+mn-lt"/>
            </a:endParaRPr>
          </a:p>
        </p:txBody>
      </p:sp>
      <p:sp>
        <p:nvSpPr>
          <p:cNvPr id="173" name="Text Placeholder 2">
            <a:extLst>
              <a:ext uri="{FF2B5EF4-FFF2-40B4-BE49-F238E27FC236}">
                <a16:creationId xmlns:a16="http://schemas.microsoft.com/office/drawing/2014/main" id="{83CA8043-3BBA-42AD-9AD9-50FBF8D62366}"/>
              </a:ext>
            </a:extLst>
          </p:cNvPr>
          <p:cNvSpPr>
            <a:spLocks noGrp="1"/>
          </p:cNvSpPr>
          <p:nvPr>
            <p:custDataLst>
              <p:tags r:id="rId27"/>
            </p:custDataLst>
          </p:nvPr>
        </p:nvSpPr>
        <p:spPr bwMode="auto">
          <a:xfrm>
            <a:off x="6524625" y="5159375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0" bIns="46038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0,005</a:t>
            </a:r>
          </a:p>
        </p:txBody>
      </p:sp>
      <p:sp>
        <p:nvSpPr>
          <p:cNvPr id="174" name="Text Placeholder 2">
            <a:extLst>
              <a:ext uri="{FF2B5EF4-FFF2-40B4-BE49-F238E27FC236}">
                <a16:creationId xmlns:a16="http://schemas.microsoft.com/office/drawing/2014/main" id="{C7A1C40C-6FEF-4896-BD89-8F0878FFFDA0}"/>
              </a:ext>
            </a:extLst>
          </p:cNvPr>
          <p:cNvSpPr>
            <a:spLocks noGrp="1"/>
          </p:cNvSpPr>
          <p:nvPr>
            <p:custDataLst>
              <p:tags r:id="rId28"/>
            </p:custDataLst>
          </p:nvPr>
        </p:nvSpPr>
        <p:spPr bwMode="auto">
          <a:xfrm>
            <a:off x="7818438" y="5159375"/>
            <a:ext cx="129381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175" name="Text Placeholder 2">
            <a:extLst>
              <a:ext uri="{FF2B5EF4-FFF2-40B4-BE49-F238E27FC236}">
                <a16:creationId xmlns:a16="http://schemas.microsoft.com/office/drawing/2014/main" id="{4EE01139-F161-4717-B084-1A35CF06F135}"/>
              </a:ext>
            </a:extLst>
          </p:cNvPr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9112250" y="5159375"/>
            <a:ext cx="1292225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176" name="Text Placeholder 2">
            <a:extLst>
              <a:ext uri="{FF2B5EF4-FFF2-40B4-BE49-F238E27FC236}">
                <a16:creationId xmlns:a16="http://schemas.microsoft.com/office/drawing/2014/main" id="{0D78EB09-C698-4407-9620-92220756F601}"/>
              </a:ext>
            </a:extLst>
          </p:cNvPr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6524625" y="5453063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0,73 - 0,95</a:t>
            </a:r>
          </a:p>
        </p:txBody>
      </p:sp>
      <p:sp>
        <p:nvSpPr>
          <p:cNvPr id="177" name="Text Placeholder 2">
            <a:extLst>
              <a:ext uri="{FF2B5EF4-FFF2-40B4-BE49-F238E27FC236}">
                <a16:creationId xmlns:a16="http://schemas.microsoft.com/office/drawing/2014/main" id="{8A588944-515C-45CB-A3EA-8FDD5941E5CD}"/>
              </a:ext>
            </a:extLst>
          </p:cNvPr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7818438" y="5453063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0,71 - 0,98</a:t>
            </a:r>
          </a:p>
        </p:txBody>
      </p:sp>
      <p:sp>
        <p:nvSpPr>
          <p:cNvPr id="178" name="Text Placeholder 2">
            <a:extLst>
              <a:ext uri="{FF2B5EF4-FFF2-40B4-BE49-F238E27FC236}">
                <a16:creationId xmlns:a16="http://schemas.microsoft.com/office/drawing/2014/main" id="{9C4BB3F8-9C4D-4F95-B475-2C1F638261A2}"/>
              </a:ext>
            </a:extLst>
          </p:cNvPr>
          <p:cNvSpPr>
            <a:spLocks noGrp="1"/>
          </p:cNvSpPr>
          <p:nvPr>
            <p:custDataLst>
              <p:tags r:id="rId32"/>
            </p:custDataLst>
          </p:nvPr>
        </p:nvSpPr>
        <p:spPr bwMode="auto">
          <a:xfrm>
            <a:off x="9112250" y="5453063"/>
            <a:ext cx="12922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0,67 - 1,04</a:t>
            </a:r>
          </a:p>
        </p:txBody>
      </p:sp>
      <p:sp>
        <p:nvSpPr>
          <p:cNvPr id="179" name="Text Placeholder 2">
            <a:extLst>
              <a:ext uri="{FF2B5EF4-FFF2-40B4-BE49-F238E27FC236}">
                <a16:creationId xmlns:a16="http://schemas.microsoft.com/office/drawing/2014/main" id="{E7E12571-744F-4764-B86F-E9D0DD97B804}"/>
              </a:ext>
            </a:extLst>
          </p:cNvPr>
          <p:cNvSpPr>
            <a:spLocks noGrp="1"/>
          </p:cNvSpPr>
          <p:nvPr>
            <p:custDataLst>
              <p:tags r:id="rId33"/>
            </p:custDataLst>
          </p:nvPr>
        </p:nvSpPr>
        <p:spPr bwMode="auto">
          <a:xfrm>
            <a:off x="5638800" y="5159375"/>
            <a:ext cx="8858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0" bIns="46038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ym typeface="+mn-lt"/>
              </a:rPr>
              <a:t>p</a:t>
            </a:r>
            <a:endParaRPr lang="ru-RU" sz="1800" dirty="0">
              <a:sym typeface="+mn-lt"/>
            </a:endParaRPr>
          </a:p>
        </p:txBody>
      </p:sp>
      <p:sp>
        <p:nvSpPr>
          <p:cNvPr id="180" name="Text Placeholder 2">
            <a:extLst>
              <a:ext uri="{FF2B5EF4-FFF2-40B4-BE49-F238E27FC236}">
                <a16:creationId xmlns:a16="http://schemas.microsoft.com/office/drawing/2014/main" id="{966AA872-EFEF-48CE-83C9-76E1E0AF79D5}"/>
              </a:ext>
            </a:extLst>
          </p:cNvPr>
          <p:cNvSpPr>
            <a:spLocks noGrp="1"/>
          </p:cNvSpPr>
          <p:nvPr>
            <p:custDataLst>
              <p:tags r:id="rId34"/>
            </p:custDataLst>
          </p:nvPr>
        </p:nvSpPr>
        <p:spPr bwMode="auto">
          <a:xfrm>
            <a:off x="5638800" y="5453063"/>
            <a:ext cx="8858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95% ДИ</a:t>
            </a:r>
          </a:p>
        </p:txBody>
      </p:sp>
      <p:sp>
        <p:nvSpPr>
          <p:cNvPr id="78" name="Title 1">
            <a:extLst>
              <a:ext uri="{FF2B5EF4-FFF2-40B4-BE49-F238E27FC236}">
                <a16:creationId xmlns:a16="http://schemas.microsoft.com/office/drawing/2014/main" id="{FF79F108-3F79-4EF3-B5C2-2B172B74C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438400" cy="396875"/>
          </a:xfrm>
        </p:spPr>
        <p:txBody>
          <a:bodyPr>
            <a:noAutofit/>
          </a:bodyPr>
          <a:lstStyle/>
          <a:p>
            <a:r>
              <a:rPr lang="ru-RU" sz="2800" b="1" dirty="0"/>
              <a:t>Рисунок 2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8957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2F8281FB-DEFE-4A1A-909C-B011C027937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48516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0" imgW="425" imgH="424" progId="TCLayout.ActiveDocument.1">
                  <p:embed/>
                </p:oleObj>
              </mc:Choice>
              <mc:Fallback>
                <p:oleObj name="think-cell Slide" r:id="rId40" imgW="425" imgH="424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2F8281FB-DEFE-4A1A-909C-B011C02793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>
            <a:extLst>
              <a:ext uri="{FF2B5EF4-FFF2-40B4-BE49-F238E27FC236}">
                <a16:creationId xmlns:a16="http://schemas.microsoft.com/office/drawing/2014/main" id="{FFA30BCB-DA21-460F-82BB-E1E807456A5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dirty="0">
              <a:sym typeface="+mn-lt"/>
            </a:endParaRPr>
          </a:p>
        </p:txBody>
      </p:sp>
      <p:sp>
        <p:nvSpPr>
          <p:cNvPr id="78" name="Title 1">
            <a:extLst>
              <a:ext uri="{FF2B5EF4-FFF2-40B4-BE49-F238E27FC236}">
                <a16:creationId xmlns:a16="http://schemas.microsoft.com/office/drawing/2014/main" id="{FF79F108-3F79-4EF3-B5C2-2B172B74C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438400" cy="396875"/>
          </a:xfrm>
        </p:spPr>
        <p:txBody>
          <a:bodyPr>
            <a:noAutofit/>
          </a:bodyPr>
          <a:lstStyle/>
          <a:p>
            <a:r>
              <a:rPr lang="ru-RU" sz="2800" b="1" dirty="0"/>
              <a:t>Рисунок 3</a:t>
            </a:r>
            <a:endParaRPr lang="en-US" sz="2800" b="1" dirty="0"/>
          </a:p>
        </p:txBody>
      </p:sp>
      <p:graphicFrame>
        <p:nvGraphicFramePr>
          <p:cNvPr id="94" name="Chart 93">
            <a:extLst>
              <a:ext uri="{FF2B5EF4-FFF2-40B4-BE49-F238E27FC236}">
                <a16:creationId xmlns:a16="http://schemas.microsoft.com/office/drawing/2014/main" id="{8A53DDBB-57C3-4F19-BE86-E35781F2ADFF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631820217"/>
              </p:ext>
            </p:extLst>
          </p:nvPr>
        </p:nvGraphicFramePr>
        <p:xfrm>
          <a:off x="5640388" y="1398588"/>
          <a:ext cx="4514850" cy="2833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2"/>
          </a:graphicData>
        </a:graphic>
      </p:graphicFrame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4D7A163-B516-42A2-8E60-1AFE223D180D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 bwMode="auto">
          <a:xfrm flipH="1">
            <a:off x="6608763" y="2376488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D468CCA-0BCF-493C-A307-3ED2D32523D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6608763" y="2376488"/>
            <a:ext cx="0" cy="37782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A9CD40D-D3C0-4A5E-9C21-74D2D92B59F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 flipV="1">
            <a:off x="7070725" y="2376488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773611B-36E3-4EFB-BD41-798456612C9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7900988" y="1139825"/>
            <a:ext cx="0" cy="54610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027D7F-C900-460F-A104-F72BEA548F3F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 bwMode="auto">
          <a:xfrm flipH="1">
            <a:off x="7900988" y="1139825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6E3D17D-EFB0-4A53-BF86-9C9105B0018A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 flipV="1">
            <a:off x="8362950" y="1139825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52C586B-A5B0-45EE-951A-20AC376D730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 flipV="1">
            <a:off x="9656763" y="3159125"/>
            <a:ext cx="0" cy="35083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C43605D-F00F-450F-B4DD-54522F9D90CE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 flipH="1">
            <a:off x="9194800" y="3159125"/>
            <a:ext cx="461963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E110796-5726-43B7-BCDB-CEA3AD1799D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9194800" y="3159125"/>
            <a:ext cx="0" cy="3286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C603E310-5E2C-4011-A202-22348B58FFCA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5302250" y="1439863"/>
            <a:ext cx="2476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vert270" wrap="none" lIns="0" tIns="0" rIns="0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% пациентов</a:t>
            </a:r>
            <a:endParaRPr lang="ru-RU" sz="1800" dirty="0">
              <a:sym typeface="+mn-lt"/>
            </a:endParaRPr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013E3D19-2AB5-4655-A823-2E8B62695BDD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6316663" y="4224338"/>
            <a:ext cx="10461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D29A952-C916-4131-86CE-FFB96ECA39CB}" type="datetime'''''''''Вс''''я'''' по''п''ул''я''''''''''''''ц''''''ия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Вся популяция</a:t>
            </a:fld>
            <a:endParaRPr lang="ru-RU" sz="1800" dirty="0">
              <a:sym typeface="+mn-lt"/>
            </a:endParaRP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A35AB403-9744-441B-A556-E71A08E360F8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7612063" y="4224338"/>
            <a:ext cx="104298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DCDE0F6-4662-480C-99DF-7B57C8C4FF47}" type="datetime''''''''' ''''''''''''''Паци''е''''''нты'''''' ''''с'' А''ССЗ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 Пациенты с АССЗ</a:t>
            </a:fld>
            <a:endParaRPr lang="ru-RU" sz="1800" dirty="0">
              <a:sym typeface="+mn-lt"/>
            </a:endParaRPr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5B762408-E9EF-46BA-A60B-B4BBCAE109B3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8829675" y="4224338"/>
            <a:ext cx="11922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615B65B5-6626-45C9-8037-33025EF647B0}" type="datetime' ''''П''''а''ц''''ие''нты'' с ''''фа''кторами р''''ис''''ка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 Пациенты с факторами риска</a:t>
            </a:fld>
            <a:endParaRPr lang="ru-RU" sz="1800" dirty="0">
              <a:sym typeface="+mn-lt"/>
            </a:endParaRPr>
          </a:p>
        </p:txBody>
      </p:sp>
      <p:sp>
        <p:nvSpPr>
          <p:cNvPr id="74" name="Text Placeholder 2">
            <a:extLst>
              <a:ext uri="{FF2B5EF4-FFF2-40B4-BE49-F238E27FC236}">
                <a16:creationId xmlns:a16="http://schemas.microsoft.com/office/drawing/2014/main" id="{E5872299-F9D4-4F4D-9947-151E38E0EC8D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9478963" y="3548063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B06A074-CAFC-4C33-8A4C-75158DBBCC97}" type="datetime'''''''''''''''''''''''''''5'''',''''''''''''''''''2''''''''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5,2</a:t>
            </a:fld>
            <a:endParaRPr lang="ru-RU" sz="1800" dirty="0">
              <a:sym typeface="+mn-lt"/>
            </a:endParaRPr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6ECAAA51-ED35-423C-98F6-98E57543F0E4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6430963" y="2792413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4E6181D-5ADB-4F69-A85C-3AD4BAC3BF7D}" type="datetime'''''''''''''''8'''''''''''''''''''''''''''''',''''''''''''8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8,8</a:t>
            </a:fld>
            <a:endParaRPr lang="ru-RU" sz="1800" dirty="0">
              <a:sym typeface="+mn-lt"/>
            </a:endParaRP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CEEE9E3D-0E53-4FF1-9343-39F9A21D9CA4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6892925" y="2667000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570BAE2-2D88-4CFC-8257-778715A78D6A}" type="datetime'''''''''''''''''''''''''''''''''''''9'',''''''''''''''4''''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9,4</a:t>
            </a:fld>
            <a:endParaRPr lang="ru-RU" sz="1800" dirty="0">
              <a:sym typeface="+mn-lt"/>
            </a:endParaRP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E1747998-A443-44AD-B507-0975BA1D0351}"/>
              </a:ext>
            </a:extLst>
          </p:cNvPr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7666038" y="1724025"/>
            <a:ext cx="4714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3B9DC13-60B6-477C-B373-2B1A7BB62A6A}" type="datetime'''''''''1''''''''''''3'''',9''''''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13,9</a:t>
            </a:fld>
            <a:endParaRPr lang="ru-RU" sz="1800" dirty="0">
              <a:sym typeface="+mn-lt"/>
            </a:endParaRP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id="{B6341104-E503-4A6C-9E60-FFA990D6B42B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8128000" y="1430338"/>
            <a:ext cx="4714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54D88ED-9996-420D-9D16-A33CBCFA6B9D}" type="datetime'''''''''''1''''''''''''''''''5'',''''''''''''''''''3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15,3</a:t>
            </a:fld>
            <a:endParaRPr lang="ru-RU" sz="1800" dirty="0">
              <a:sym typeface="+mn-lt"/>
            </a:endParaRPr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41BA7CE4-E747-49CF-B8B1-AA45C1308EE4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9017000" y="3525838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9219480-7BA7-4711-AB4C-A5E5C94A313B}" type="datetime'''''''''''''''''5'''''''''''''''''''''''''''''',3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5,3</a:t>
            </a:fld>
            <a:endParaRPr lang="ru-RU" sz="1800" dirty="0">
              <a:sym typeface="+mn-lt"/>
            </a:endParaRPr>
          </a:p>
        </p:txBody>
      </p:sp>
      <p:sp>
        <p:nvSpPr>
          <p:cNvPr id="75" name="Text Placeholder 2">
            <a:extLst>
              <a:ext uri="{FF2B5EF4-FFF2-40B4-BE49-F238E27FC236}">
                <a16:creationId xmlns:a16="http://schemas.microsoft.com/office/drawing/2014/main" id="{B7445441-D525-41B4-A76C-07D94F5463C5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6553200" y="2201863"/>
            <a:ext cx="573088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-7% </a:t>
            </a:r>
            <a:endParaRPr lang="ru-RU" sz="1800" b="1" dirty="0">
              <a:sym typeface="+mn-lt"/>
            </a:endParaRP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0985FDE6-D226-4813-8E94-8346331598E6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7799388" y="965200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-10%</a:t>
            </a:r>
            <a:endParaRPr lang="ru-RU" sz="1800" b="1" dirty="0">
              <a:sym typeface="+mn-lt"/>
            </a:endParaRPr>
          </a:p>
        </p:txBody>
      </p:sp>
      <p:sp>
        <p:nvSpPr>
          <p:cNvPr id="77" name="Text Placeholder 2">
            <a:extLst>
              <a:ext uri="{FF2B5EF4-FFF2-40B4-BE49-F238E27FC236}">
                <a16:creationId xmlns:a16="http://schemas.microsoft.com/office/drawing/2014/main" id="{4FF45AC2-CFB6-4D7D-9541-9D17A85E6EC7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auto">
          <a:xfrm>
            <a:off x="9144000" y="2984500"/>
            <a:ext cx="5619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+1%</a:t>
            </a:r>
            <a:endParaRPr lang="ru-RU" sz="1800" b="1" dirty="0">
              <a:sym typeface="+mn-lt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52A4602-3DB5-49D2-8FAF-0ABA76F6E3E8}"/>
              </a:ext>
            </a:extLst>
          </p:cNvPr>
          <p:cNvSpPr/>
          <p:nvPr>
            <p:custDataLst>
              <p:tags r:id="rId27"/>
            </p:custDataLst>
          </p:nvPr>
        </p:nvSpPr>
        <p:spPr bwMode="auto">
          <a:xfrm>
            <a:off x="6799263" y="6183313"/>
            <a:ext cx="322263" cy="2413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C8DC27C-C631-4083-8310-2EAC933AEE67}"/>
              </a:ext>
            </a:extLst>
          </p:cNvPr>
          <p:cNvSpPr/>
          <p:nvPr>
            <p:custDataLst>
              <p:tags r:id="rId28"/>
            </p:custDataLst>
          </p:nvPr>
        </p:nvSpPr>
        <p:spPr bwMode="auto">
          <a:xfrm>
            <a:off x="6799263" y="6481763"/>
            <a:ext cx="322263" cy="2413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67E2611F-66F3-4627-88FC-30FA7BDC0A79}"/>
              </a:ext>
            </a:extLst>
          </p:cNvPr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7172325" y="6176963"/>
            <a:ext cx="1514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BDB3C50-897A-4306-B701-C15910AC7873}" type="datetime'''Д''а''''''''''па''''г''л''''''иф''''л''''''''''''о''''з''ин'">
              <a:rPr lang="ru-RU" altLang="en-US" sz="1800" smtClean="0"/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Дапаглифлозин</a:t>
            </a:fld>
            <a:endParaRPr lang="ru-RU" sz="1800" dirty="0">
              <a:sym typeface="+mn-lt"/>
            </a:endParaRP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6171628D-7BAC-4365-A506-A33963347D05}"/>
              </a:ext>
            </a:extLst>
          </p:cNvPr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7172325" y="6475413"/>
            <a:ext cx="8477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6E615A8-3CBF-4B75-B980-D4CC67CF7B83}" type="datetime'''П''''''''''''''''л''''а''ц''''''''''''''''е''''б''''''о'">
              <a:rPr lang="ru-RU" altLang="en-US" sz="1800" smtClean="0"/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Плацебо</a:t>
            </a:fld>
            <a:endParaRPr lang="ru-RU" sz="1800" dirty="0">
              <a:sym typeface="+mn-lt"/>
            </a:endParaRP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87590D8C-799D-42FD-86BB-C9F6B3A6573D}"/>
              </a:ext>
            </a:extLst>
          </p:cNvPr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6192838" y="4784725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0.17</a:t>
            </a: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F1CA6034-EBA7-422B-A2A2-986A3D5BAA81}"/>
              </a:ext>
            </a:extLst>
          </p:cNvPr>
          <p:cNvSpPr>
            <a:spLocks noGrp="1"/>
          </p:cNvSpPr>
          <p:nvPr>
            <p:custDataLst>
              <p:tags r:id="rId32"/>
            </p:custDataLst>
          </p:nvPr>
        </p:nvSpPr>
        <p:spPr bwMode="auto">
          <a:xfrm>
            <a:off x="7486650" y="4784725"/>
            <a:ext cx="129381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F555D6B3-7F80-41B7-AD3E-E5A6F68D34AE}"/>
              </a:ext>
            </a:extLst>
          </p:cNvPr>
          <p:cNvSpPr>
            <a:spLocks noGrp="1"/>
          </p:cNvSpPr>
          <p:nvPr>
            <p:custDataLst>
              <p:tags r:id="rId33"/>
            </p:custDataLst>
          </p:nvPr>
        </p:nvSpPr>
        <p:spPr bwMode="auto">
          <a:xfrm>
            <a:off x="8780463" y="4784725"/>
            <a:ext cx="1292225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40885AD0-6355-43B5-91D9-35DF572597E3}"/>
              </a:ext>
            </a:extLst>
          </p:cNvPr>
          <p:cNvSpPr>
            <a:spLocks noGrp="1"/>
          </p:cNvSpPr>
          <p:nvPr>
            <p:custDataLst>
              <p:tags r:id="rId34"/>
            </p:custDataLst>
          </p:nvPr>
        </p:nvSpPr>
        <p:spPr bwMode="auto">
          <a:xfrm>
            <a:off x="6192838" y="5078413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0,84 - 1,03</a:t>
            </a:r>
          </a:p>
        </p:txBody>
      </p:sp>
      <p:sp>
        <p:nvSpPr>
          <p:cNvPr id="89" name="Text Placeholder 2">
            <a:extLst>
              <a:ext uri="{FF2B5EF4-FFF2-40B4-BE49-F238E27FC236}">
                <a16:creationId xmlns:a16="http://schemas.microsoft.com/office/drawing/2014/main" id="{D69AEE72-DCAF-40C3-A592-E4F95EB8F818}"/>
              </a:ext>
            </a:extLst>
          </p:cNvPr>
          <p:cNvSpPr>
            <a:spLocks noGrp="1"/>
          </p:cNvSpPr>
          <p:nvPr>
            <p:custDataLst>
              <p:tags r:id="rId35"/>
            </p:custDataLst>
          </p:nvPr>
        </p:nvSpPr>
        <p:spPr bwMode="auto">
          <a:xfrm>
            <a:off x="7486650" y="5078413"/>
            <a:ext cx="129381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0,71 - 1,02</a:t>
            </a:r>
          </a:p>
        </p:txBody>
      </p:sp>
      <p:sp>
        <p:nvSpPr>
          <p:cNvPr id="90" name="Text Placeholder 2">
            <a:extLst>
              <a:ext uri="{FF2B5EF4-FFF2-40B4-BE49-F238E27FC236}">
                <a16:creationId xmlns:a16="http://schemas.microsoft.com/office/drawing/2014/main" id="{6652EC1A-538E-434D-BBA9-EE9099370C7E}"/>
              </a:ext>
            </a:extLst>
          </p:cNvPr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8780463" y="5078413"/>
            <a:ext cx="12922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0,86 - 1,20</a:t>
            </a:r>
          </a:p>
        </p:txBody>
      </p:sp>
      <p:sp>
        <p:nvSpPr>
          <p:cNvPr id="91" name="Text Placeholder 2">
            <a:extLst>
              <a:ext uri="{FF2B5EF4-FFF2-40B4-BE49-F238E27FC236}">
                <a16:creationId xmlns:a16="http://schemas.microsoft.com/office/drawing/2014/main" id="{4C330E49-CB04-4229-B854-AD6BDF143928}"/>
              </a:ext>
            </a:extLst>
          </p:cNvPr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5438776" y="4784725"/>
            <a:ext cx="75406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ym typeface="+mn-lt"/>
              </a:rPr>
              <a:t>p</a:t>
            </a:r>
            <a:endParaRPr lang="ru-RU" sz="1800" dirty="0">
              <a:sym typeface="+mn-lt"/>
            </a:endParaRPr>
          </a:p>
        </p:txBody>
      </p:sp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61DC962E-B805-46D8-BDC2-21A1355D6EBF}"/>
              </a:ext>
            </a:extLst>
          </p:cNvPr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5438776" y="5078413"/>
            <a:ext cx="754063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95% ДИ</a:t>
            </a:r>
          </a:p>
        </p:txBody>
      </p:sp>
    </p:spTree>
    <p:extLst>
      <p:ext uri="{BB962C8B-B14F-4D97-AF65-F5344CB8AC3E}">
        <p14:creationId xmlns:p14="http://schemas.microsoft.com/office/powerpoint/2010/main" val="325475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4AD6F919-5161-4529-8439-1753AD8E9FB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3284246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9" imgW="425" imgH="424" progId="TCLayout.ActiveDocument.1">
                  <p:embed/>
                </p:oleObj>
              </mc:Choice>
              <mc:Fallback>
                <p:oleObj name="think-cell Slide" r:id="rId49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4AD6F919-5161-4529-8439-1753AD8E9F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8B341DCA-E4C5-4B36-BC58-7FB184B0B7D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graphicFrame>
        <p:nvGraphicFramePr>
          <p:cNvPr id="68" name="Chart 67">
            <a:extLst>
              <a:ext uri="{FF2B5EF4-FFF2-40B4-BE49-F238E27FC236}">
                <a16:creationId xmlns:a16="http://schemas.microsoft.com/office/drawing/2014/main" id="{56695E39-0FA6-49F1-B577-29835DD81576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05624603"/>
              </p:ext>
            </p:extLst>
          </p:nvPr>
        </p:nvGraphicFramePr>
        <p:xfrm>
          <a:off x="1533525" y="755650"/>
          <a:ext cx="7159625" cy="308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1"/>
          </a:graphicData>
        </a:graphic>
      </p:graphicFrame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D1B293F-535D-43D5-AC69-41C12886BDB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2503488" y="1812925"/>
            <a:ext cx="0" cy="5699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48B42DD-06B1-4539-96DF-3B1E2129A92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 flipV="1">
            <a:off x="3097213" y="1812925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A0ECA50-B62E-45DB-9B56-696668823D26}"/>
              </a:ext>
            </a:extLst>
          </p:cNvPr>
          <p:cNvCxnSpPr>
            <a:cxnSpLocks/>
          </p:cNvCxnSpPr>
          <p:nvPr>
            <p:custDataLst>
              <p:tags r:id="rId7"/>
            </p:custDataLst>
          </p:nvPr>
        </p:nvCxnSpPr>
        <p:spPr bwMode="auto">
          <a:xfrm flipH="1">
            <a:off x="2503488" y="1812925"/>
            <a:ext cx="593725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1E395D9-71FB-42E8-AD97-B75E8D6CDDEE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 flipV="1">
            <a:off x="4757738" y="904875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51AE943-B06F-461B-91A5-6DEFB9610CA2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 bwMode="auto">
          <a:xfrm flipH="1">
            <a:off x="4164013" y="904875"/>
            <a:ext cx="593725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89DA1AD-6758-48C7-9797-E802194D4BC0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164013" y="904875"/>
            <a:ext cx="0" cy="76517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88FBF23-33B5-4CE8-B73A-2F1C528B48D9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 flipV="1">
            <a:off x="6416675" y="509588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A2874B7-98D5-4765-918E-35AB68C05E4D}"/>
              </a:ext>
            </a:extLst>
          </p:cNvPr>
          <p:cNvCxnSpPr>
            <a:cxnSpLocks/>
          </p:cNvCxnSpPr>
          <p:nvPr>
            <p:custDataLst>
              <p:tags r:id="rId12"/>
            </p:custDataLst>
          </p:nvPr>
        </p:nvCxnSpPr>
        <p:spPr bwMode="auto">
          <a:xfrm flipH="1">
            <a:off x="5824538" y="509588"/>
            <a:ext cx="592138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42B8A2D-BD5E-4EFD-BB29-AED84C7F0B03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5824538" y="509588"/>
            <a:ext cx="0" cy="409575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870BAEF-6143-4448-AC41-983AA0241B55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 flipH="1">
            <a:off x="7483475" y="2011363"/>
            <a:ext cx="593725" cy="0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48F2941-67CF-4664-A18D-D1FE380DF8D7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7483475" y="2011363"/>
            <a:ext cx="0" cy="76676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691FF98-0688-4E83-9EE3-5B28485B7420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 flipV="1">
            <a:off x="8077200" y="2011363"/>
            <a:ext cx="0" cy="252413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BC1F8AD-1D11-445D-952E-EB023A9BE1A3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2027238" y="3757613"/>
            <a:ext cx="1547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30A11808-BEE5-4892-AAEB-5006D5D87430}" type="datetime'Гос''''пит''ализа''ция п''''''о п''''''''ов''о''''д''у ''''СН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Госпитализация по поводу СН</a:t>
            </a:fld>
            <a:endParaRPr lang="ru-RU" sz="1800" dirty="0">
              <a:sym typeface="+mn-lt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DDAF074-1315-4824-9337-1F03EC6CDF47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3987800" y="3757613"/>
            <a:ext cx="9461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F1FE0CA-7F40-4A36-9F7F-86C0C65254A8}" type="datetime'По''''''''че''''''''чная ко''неч''н''ая'''' ''т''о''ч''''ка* 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Почечная конечная точка* </a:t>
            </a:fld>
            <a:endParaRPr lang="ru-RU" sz="1800" dirty="0">
              <a:sym typeface="+mn-lt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5BD2248-8745-4AB2-B66C-D52B0EB17E4A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5519738" y="3757613"/>
            <a:ext cx="12001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4D43234D-51C2-48FC-954E-5F419FA20B8B}" type="datetime'См''''ерт''ь ''''о''т все''''х'' п''р''''ичин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Смерть от всех причин</a:t>
            </a:fld>
            <a:endParaRPr lang="ru-RU" sz="1800" dirty="0">
              <a:sym typeface="+mn-lt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348C42C-C145-4CBB-86F4-056643926382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6961188" y="3757613"/>
            <a:ext cx="1638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6F61151-FD97-46BB-A58E-E431AAD12CF8}" type="datetime'Д''оп''о''лнит''ельная'' поч''''''ечная конечная то''чк''а**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Дополнительная почечная конечная точка**</a:t>
            </a:fld>
            <a:endParaRPr lang="ru-RU" sz="1800" dirty="0">
              <a:sym typeface="+mn-lt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2919413" y="2103438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8BE8D3E-7355-4F5F-A5EF-3C69A0BE7DFE}" type="datetime'3'''''''''''''',''''''3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3,3</a:t>
            </a:fld>
            <a:endParaRPr lang="ru-RU" sz="1800" dirty="0">
              <a:sym typeface="+mn-lt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2325688" y="2420938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3E883D1-B0CF-46CA-B73B-6E864B8D35AD}" type="datetime'''''''''''''2'''''''''''''''''''''''''''''''''''''',''''5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2,5</a:t>
            </a:fld>
            <a:endParaRPr lang="ru-RU" sz="1800" dirty="0">
              <a:sym typeface="+mn-lt"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3986213" y="1708150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E8F6150-C85D-4586-A2B7-DAF264D1E20C}" type="datetime'4'''''''''',''''''''''''''''''''''3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4,3</a:t>
            </a:fld>
            <a:endParaRPr lang="ru-RU" sz="1800" dirty="0">
              <a:sym typeface="+mn-lt"/>
            </a:endParaRP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4579938" y="1195388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82E6989A-EC07-4486-AF31-21FF69148B93}" type="datetime'5'''''''''''''''''',''6''''''''''''''''''''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5,6</a:t>
            </a:fld>
            <a:endParaRPr lang="ru-RU" sz="1800" dirty="0">
              <a:sym typeface="+mn-lt"/>
            </a:endParaRP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5646738" y="957263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5B775CF1-886F-4B01-8D45-C6D5435D1574}" type="datetime'''''''''''''''''''6'''''''',''2''''''''''''''''''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6,2</a:t>
            </a:fld>
            <a:endParaRPr lang="ru-RU" sz="1800" dirty="0">
              <a:sym typeface="+mn-lt"/>
            </a:endParaRP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6238875" y="800100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80CF74B-A4A6-4B41-8480-AC4AD75E5665}" type="datetime'''''''''''''''''''''''''''''''6'''',''''6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6,6</a:t>
            </a:fld>
            <a:endParaRPr lang="ru-RU" sz="1800" dirty="0">
              <a:sym typeface="+mn-lt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7305675" y="2816225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3C46905-EFE7-4B98-A716-27BBB5EC4332}" type="datetime'''''''''''''''''''''''''''''''1'''''''''''''''''''',''''5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1,5</a:t>
            </a:fld>
            <a:endParaRPr lang="ru-RU" sz="1800" dirty="0">
              <a:sym typeface="+mn-lt"/>
            </a:endParaRP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7899400" y="2301875"/>
            <a:ext cx="355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B8DF9F56-980C-41D3-9605-38A2D316F628}" type="datetime'2'''''',''''''''''8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2,8</a:t>
            </a:fld>
            <a:endParaRPr lang="ru-RU" sz="1800" dirty="0">
              <a:sym typeface="+mn-lt"/>
            </a:endParaRPr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1195388" y="796925"/>
            <a:ext cx="2476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vert270" wrap="none" lIns="0" tIns="0" rIns="0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% пациентов</a:t>
            </a:r>
            <a:endParaRPr lang="ru-RU" sz="1800" dirty="0">
              <a:sym typeface="+mn-lt"/>
            </a:endParaRP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2468563" y="1638300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-27%</a:t>
            </a:r>
            <a:endParaRPr lang="ru-RU" sz="1800" b="1" dirty="0">
              <a:sym typeface="+mn-lt"/>
            </a:endParaRP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4129088" y="730250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-24%</a:t>
            </a:r>
            <a:endParaRPr lang="ru-RU" sz="1800" b="1" dirty="0">
              <a:sym typeface="+mn-lt"/>
            </a:endParaRP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2"/>
            </p:custDataLst>
          </p:nvPr>
        </p:nvSpPr>
        <p:spPr bwMode="auto">
          <a:xfrm>
            <a:off x="5834063" y="334963"/>
            <a:ext cx="573088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-7% </a:t>
            </a:r>
            <a:endParaRPr lang="ru-RU" sz="1800" b="1" dirty="0">
              <a:sym typeface="+mn-lt"/>
            </a:endParaRP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3"/>
            </p:custDataLst>
          </p:nvPr>
        </p:nvSpPr>
        <p:spPr bwMode="auto">
          <a:xfrm>
            <a:off x="7448550" y="1836738"/>
            <a:ext cx="663575" cy="350838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</a:ln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b="1" dirty="0"/>
              <a:t>-47%</a:t>
            </a:r>
            <a:endParaRPr lang="ru-RU" sz="1800" b="1" dirty="0">
              <a:sym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0575CB-67F8-4893-8C5B-BECAA1E54E97}"/>
              </a:ext>
            </a:extLst>
          </p:cNvPr>
          <p:cNvSpPr/>
          <p:nvPr>
            <p:custDataLst>
              <p:tags r:id="rId34"/>
            </p:custDataLst>
          </p:nvPr>
        </p:nvSpPr>
        <p:spPr bwMode="auto">
          <a:xfrm>
            <a:off x="6630988" y="6226175"/>
            <a:ext cx="322263" cy="2413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5FD4EE-3DA5-410E-962D-4AFF65351D32}"/>
              </a:ext>
            </a:extLst>
          </p:cNvPr>
          <p:cNvSpPr/>
          <p:nvPr>
            <p:custDataLst>
              <p:tags r:id="rId35"/>
            </p:custDataLst>
          </p:nvPr>
        </p:nvSpPr>
        <p:spPr bwMode="auto">
          <a:xfrm>
            <a:off x="6630988" y="6524625"/>
            <a:ext cx="322263" cy="2413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5166CFB-2D96-4606-A22B-D34BA0BA55F2}"/>
              </a:ext>
            </a:extLst>
          </p:cNvPr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7004050" y="6518275"/>
            <a:ext cx="8477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3BE9BE9F-CB83-44DB-8E47-13FF92787272}" type="datetime'''П''''л''''''''ац''''''''е''''''''''''''''''''б''о'''">
              <a:rPr lang="ru-RU" altLang="en-US" sz="1800" smtClean="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Плацебо</a:t>
            </a:fld>
            <a:endParaRPr lang="ru-RU" sz="1800" dirty="0">
              <a:sym typeface="+mn-lt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40678D2-2F43-437E-8EB4-F177D0BC53C6}"/>
              </a:ext>
            </a:extLst>
          </p:cNvPr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7004050" y="6219825"/>
            <a:ext cx="1514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B02C909-2A04-49DA-B726-F5C33025E31E}" type="datetime'''''''Д''''а''''п''''''агл''''''''и''ф''л''''''''''озин'''''''">
              <a:rPr lang="ru-RU" altLang="en-US" sz="1800" smtClean="0">
                <a:sym typeface="+mn-lt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Дапаглифлозин</a:t>
            </a:fld>
            <a:endParaRPr lang="ru-RU" sz="1800" dirty="0">
              <a:sym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587D9B6-60D3-40D4-9452-0F7D5C1D8D1D}"/>
              </a:ext>
            </a:extLst>
          </p:cNvPr>
          <p:cNvSpPr/>
          <p:nvPr/>
        </p:nvSpPr>
        <p:spPr>
          <a:xfrm>
            <a:off x="304800" y="5363686"/>
            <a:ext cx="795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* Устойчивое снижение (на 40% и более) расчётной скорости клубочковой фильтрации (рСКФ), развитие терминальной стадии почечной недостаточности или смерть от почечной либо сердечно-сосудистой причины)</a:t>
            </a:r>
          </a:p>
          <a:p>
            <a:r>
              <a:rPr lang="ru-RU" dirty="0"/>
              <a:t>** Почечная конечная точка без смерти от СН</a:t>
            </a:r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638F3BAD-204B-44DF-9252-B45B347342B8}"/>
              </a:ext>
            </a:extLst>
          </p:cNvPr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1970089" y="4602163"/>
            <a:ext cx="16605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1588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0.17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AFB53982-7B21-4EF1-9A98-C90D9E8ED49F}"/>
              </a:ext>
            </a:extLst>
          </p:cNvPr>
          <p:cNvSpPr>
            <a:spLocks noGrp="1"/>
          </p:cNvSpPr>
          <p:nvPr>
            <p:custDataLst>
              <p:tags r:id="rId39"/>
            </p:custDataLst>
          </p:nvPr>
        </p:nvSpPr>
        <p:spPr bwMode="auto">
          <a:xfrm>
            <a:off x="5291138" y="4602163"/>
            <a:ext cx="1658938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EF764D48-0449-49B8-8335-A0BD9D3B5D26}"/>
              </a:ext>
            </a:extLst>
          </p:cNvPr>
          <p:cNvSpPr>
            <a:spLocks noGrp="1"/>
          </p:cNvSpPr>
          <p:nvPr>
            <p:custDataLst>
              <p:tags r:id="rId40"/>
            </p:custDataLst>
          </p:nvPr>
        </p:nvSpPr>
        <p:spPr bwMode="auto">
          <a:xfrm>
            <a:off x="6950076" y="4602163"/>
            <a:ext cx="1660525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 </a:t>
            </a:r>
            <a:endParaRPr lang="ru-RU" sz="1800" dirty="0">
              <a:sym typeface="+mn-lt"/>
            </a:endParaRP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id="{4EDDFB1A-4FF1-4C09-A143-C064B9BE7E91}"/>
              </a:ext>
            </a:extLst>
          </p:cNvPr>
          <p:cNvSpPr>
            <a:spLocks noGrp="1"/>
          </p:cNvSpPr>
          <p:nvPr>
            <p:custDataLst>
              <p:tags r:id="rId41"/>
            </p:custDataLst>
          </p:nvPr>
        </p:nvSpPr>
        <p:spPr bwMode="auto">
          <a:xfrm>
            <a:off x="1970089" y="4895850"/>
            <a:ext cx="16605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0,84 - 1,03</a:t>
            </a:r>
          </a:p>
        </p:txBody>
      </p:sp>
      <p:sp>
        <p:nvSpPr>
          <p:cNvPr id="74" name="Text Placeholder 2">
            <a:extLst>
              <a:ext uri="{FF2B5EF4-FFF2-40B4-BE49-F238E27FC236}">
                <a16:creationId xmlns:a16="http://schemas.microsoft.com/office/drawing/2014/main" id="{11701335-EBB7-405D-8A35-62109C5F636A}"/>
              </a:ext>
            </a:extLst>
          </p:cNvPr>
          <p:cNvSpPr>
            <a:spLocks noGrp="1"/>
          </p:cNvSpPr>
          <p:nvPr>
            <p:custDataLst>
              <p:tags r:id="rId42"/>
            </p:custDataLst>
          </p:nvPr>
        </p:nvSpPr>
        <p:spPr bwMode="auto">
          <a:xfrm>
            <a:off x="5291138" y="4895850"/>
            <a:ext cx="1658938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0,82 - 1,04</a:t>
            </a:r>
          </a:p>
        </p:txBody>
      </p:sp>
      <p:sp>
        <p:nvSpPr>
          <p:cNvPr id="75" name="Text Placeholder 2">
            <a:extLst>
              <a:ext uri="{FF2B5EF4-FFF2-40B4-BE49-F238E27FC236}">
                <a16:creationId xmlns:a16="http://schemas.microsoft.com/office/drawing/2014/main" id="{335E12FA-EEA6-4444-91ED-F66813DB5E54}"/>
              </a:ext>
            </a:extLst>
          </p:cNvPr>
          <p:cNvSpPr>
            <a:spLocks noGrp="1"/>
          </p:cNvSpPr>
          <p:nvPr>
            <p:custDataLst>
              <p:tags r:id="rId43"/>
            </p:custDataLst>
          </p:nvPr>
        </p:nvSpPr>
        <p:spPr bwMode="auto">
          <a:xfrm>
            <a:off x="6950076" y="4895850"/>
            <a:ext cx="16605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0,43 - 0,66</a:t>
            </a: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DFB04BB7-1A8C-40CF-8C72-27F1E4674000}"/>
              </a:ext>
            </a:extLst>
          </p:cNvPr>
          <p:cNvSpPr>
            <a:spLocks noGrp="1"/>
          </p:cNvSpPr>
          <p:nvPr>
            <p:custDataLst>
              <p:tags r:id="rId44"/>
            </p:custDataLst>
          </p:nvPr>
        </p:nvSpPr>
        <p:spPr bwMode="auto">
          <a:xfrm>
            <a:off x="304800" y="4602163"/>
            <a:ext cx="1665288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0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ym typeface="+mn-lt"/>
              </a:rPr>
              <a:t>p</a:t>
            </a:r>
            <a:endParaRPr lang="ru-RU" sz="1800" dirty="0">
              <a:sym typeface="+mn-lt"/>
            </a:endParaRPr>
          </a:p>
        </p:txBody>
      </p:sp>
      <p:sp>
        <p:nvSpPr>
          <p:cNvPr id="77" name="Text Placeholder 2">
            <a:extLst>
              <a:ext uri="{FF2B5EF4-FFF2-40B4-BE49-F238E27FC236}">
                <a16:creationId xmlns:a16="http://schemas.microsoft.com/office/drawing/2014/main" id="{4CBCD116-1E7D-45F8-A235-4162D5ECF9E3}"/>
              </a:ext>
            </a:extLst>
          </p:cNvPr>
          <p:cNvSpPr>
            <a:spLocks noGrp="1"/>
          </p:cNvSpPr>
          <p:nvPr>
            <p:custDataLst>
              <p:tags r:id="rId45"/>
            </p:custDataLst>
          </p:nvPr>
        </p:nvSpPr>
        <p:spPr bwMode="auto">
          <a:xfrm>
            <a:off x="304800" y="4895850"/>
            <a:ext cx="1665288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>
                <a:sym typeface="+mn-lt"/>
              </a:rPr>
              <a:t>95% ДИ</a:t>
            </a: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3A357DBB-78C1-45DF-972F-940F12908D18}"/>
              </a:ext>
            </a:extLst>
          </p:cNvPr>
          <p:cNvSpPr>
            <a:spLocks noGrp="1"/>
          </p:cNvSpPr>
          <p:nvPr>
            <p:custDataLst>
              <p:tags r:id="rId46"/>
            </p:custDataLst>
          </p:nvPr>
        </p:nvSpPr>
        <p:spPr bwMode="auto">
          <a:xfrm>
            <a:off x="3630613" y="4602163"/>
            <a:ext cx="16605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0" rIns="1588" bIns="46038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0.17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C5CB50E4-2CF1-4CE8-887A-29FC318A2410}"/>
              </a:ext>
            </a:extLst>
          </p:cNvPr>
          <p:cNvSpPr>
            <a:spLocks noGrp="1"/>
          </p:cNvSpPr>
          <p:nvPr>
            <p:custDataLst>
              <p:tags r:id="rId47"/>
            </p:custDataLst>
          </p:nvPr>
        </p:nvSpPr>
        <p:spPr bwMode="auto">
          <a:xfrm>
            <a:off x="3630613" y="4895850"/>
            <a:ext cx="1660525" cy="2936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0" tIns="46038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800" dirty="0"/>
              <a:t>0,67 - 0,87</a:t>
            </a:r>
          </a:p>
        </p:txBody>
      </p:sp>
      <p:sp>
        <p:nvSpPr>
          <p:cNvPr id="49" name="Title 1">
            <a:extLst>
              <a:ext uri="{FF2B5EF4-FFF2-40B4-BE49-F238E27FC236}">
                <a16:creationId xmlns:a16="http://schemas.microsoft.com/office/drawing/2014/main" id="{73A92ABD-BCE2-4DE2-A60C-AB320AF45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438400" cy="396875"/>
          </a:xfrm>
        </p:spPr>
        <p:txBody>
          <a:bodyPr>
            <a:noAutofit/>
          </a:bodyPr>
          <a:lstStyle/>
          <a:p>
            <a:r>
              <a:rPr lang="ru-RU" sz="2800" b="1" dirty="0"/>
              <a:t>Рисунок 4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7827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E6A64795-A06E-4CD3-B531-F93705BA74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52" imgW="425" imgH="424" progId="TCLayout.ActiveDocument.1">
                  <p:embed/>
                </p:oleObj>
              </mc:Choice>
              <mc:Fallback>
                <p:oleObj name="think-cell Slide" r:id="rId52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E6A64795-A06E-4CD3-B531-F93705BA74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DE5EBC7F-0A73-49F9-BCA4-6267840AD60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11AED762-F98C-440D-BC6B-710ED1A3385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6065838" y="2760663"/>
            <a:ext cx="2103438" cy="2081213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E50E235-41A6-4AD2-AFB2-704957CFDA3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6065838" y="1335088"/>
            <a:ext cx="2103438" cy="142557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7687DBB-BF7A-4767-9F18-09B352961C85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4822825" y="3636963"/>
            <a:ext cx="1243013" cy="1204913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AF35168-E1B4-4B48-836B-E7B2E11899F1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4822825" y="1335088"/>
            <a:ext cx="1243013" cy="230187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E4B98D-50FD-4333-AFA3-449D0DD297EF}"/>
              </a:ext>
            </a:extLst>
          </p:cNvPr>
          <p:cNvSpPr/>
          <p:nvPr>
            <p:custDataLst>
              <p:tags r:id="rId8"/>
            </p:custDataLst>
          </p:nvPr>
        </p:nvSpPr>
        <p:spPr bwMode="auto">
          <a:xfrm>
            <a:off x="3962400" y="4813300"/>
            <a:ext cx="860425" cy="28575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BE07DFA2-686C-4F1B-ACA9-0B6A7A4CB30B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3962400" y="1335089"/>
            <a:ext cx="860425" cy="347821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453FAB7-E37E-40E6-9787-A6C52D027BD7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3886200" y="4841875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07B03BF-F5E4-4DC8-96A9-02F78D9BCC4A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3886200" y="3089275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776E1363-403D-4C91-A1B8-8288CD32C65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3957638" y="4841875"/>
            <a:ext cx="42164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9E4C431-4106-4C91-B388-CD713AEAEC0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3886200" y="3789363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AC32781E-40A4-402C-B0DC-6A18868ECED3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3886200" y="2738438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54533E62-B5F9-4522-8994-E4EE7E43845E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3886200" y="3438525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8A63ADBF-A560-46E2-AA6F-9CC452952E80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3886200" y="1335088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A37C6E9-0A20-4315-99E4-061B4FBF1817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 flipV="1">
            <a:off x="3962400" y="1330325"/>
            <a:ext cx="0" cy="351631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10124FD-85E8-4E56-8000-6B47504926F9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3886200" y="2387600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FB4AD35C-3C25-4644-86CF-E1BDE0C013CF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3886200" y="2036763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AD4CD568-062F-445A-A378-0C16475EE893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3886200" y="4491038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B6FED90A-8258-48E5-9A1F-679B3C25FA6D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3886200" y="1685925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F9A84AA8-CFA8-4760-9A6C-DB00FED4FFD2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3886200" y="4140200"/>
            <a:ext cx="76200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3338513" y="4022725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E89CA0C5-FA88-453E-9949-D54D181F8107}" type="datetime'2''''''''''0''''''''''''''''''''''''''''''''''''''''''''%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20%</a:t>
            </a:fld>
            <a:endParaRPr lang="ru-RU" sz="1800" dirty="0">
              <a:sym typeface="+mn-lt"/>
            </a:endParaRPr>
          </a:p>
        </p:txBody>
      </p:sp>
      <p:sp>
        <p:nvSpPr>
          <p:cNvPr id="106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3338513" y="2971800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0F4C1D61-E3B5-44FB-8963-364D99F4903D}" type="datetime'''''''''''''''5''''''''''''''''''0''''''''''''''%''''''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50%</a:t>
            </a:fld>
            <a:endParaRPr lang="ru-RU" sz="1800" dirty="0">
              <a:sym typeface="+mn-lt"/>
            </a:endParaRPr>
          </a:p>
        </p:txBody>
      </p:sp>
      <p:sp>
        <p:nvSpPr>
          <p:cNvPr id="10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3338513" y="4373563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A55E70C8-1494-41A1-B09A-9392D761C141}" type="datetime'1''0''%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ru-RU" sz="1800" dirty="0">
              <a:sym typeface="+mn-lt"/>
            </a:endParaRPr>
          </a:p>
        </p:txBody>
      </p:sp>
      <p:sp>
        <p:nvSpPr>
          <p:cNvPr id="11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3338513" y="1568450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A8B8CF65-19DB-4ECC-91DE-61332C53AB35}" type="datetime'9''''''0''''''%''''''''''''''''''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90%</a:t>
            </a:fld>
            <a:endParaRPr lang="ru-RU" sz="1800" dirty="0">
              <a:sym typeface="+mn-lt"/>
            </a:endParaRP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3338513" y="1919288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535C7010-6882-40DF-B739-D349C4BDE879}" type="datetime'''''''''''''8''''''''''''''0''''''%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80%</a:t>
            </a:fld>
            <a:endParaRPr lang="ru-RU" sz="1800" dirty="0">
              <a:sym typeface="+mn-lt"/>
            </a:endParaRPr>
          </a:p>
        </p:txBody>
      </p:sp>
      <p:sp>
        <p:nvSpPr>
          <p:cNvPr id="108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3338513" y="2270125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CF2662A6-7014-4F2D-A047-D3CB20C88011}" type="datetime'''''''''7''''''''''0''%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70%</a:t>
            </a:fld>
            <a:endParaRPr lang="ru-RU" sz="1800" dirty="0">
              <a:sym typeface="+mn-lt"/>
            </a:endParaRP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29"/>
            </p:custDataLst>
          </p:nvPr>
        </p:nvSpPr>
        <p:spPr bwMode="gray">
          <a:xfrm>
            <a:off x="3222625" y="1217613"/>
            <a:ext cx="5111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EA46B83E-63CF-4776-B686-F0523380C3C3}" type="datetime'''1''''''0''''''''''''''''''''0''''''''''''''''''''%''''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100%</a:t>
            </a:fld>
            <a:endParaRPr lang="ru-RU" sz="1800" dirty="0">
              <a:sym typeface="+mn-lt"/>
            </a:endParaRPr>
          </a:p>
        </p:txBody>
      </p:sp>
      <p:sp>
        <p:nvSpPr>
          <p:cNvPr id="107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0"/>
            </p:custDataLst>
          </p:nvPr>
        </p:nvSpPr>
        <p:spPr bwMode="gray">
          <a:xfrm>
            <a:off x="3338513" y="2620963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D628826F-F371-4CC5-B96B-7DE6E75AE16B}" type="datetime'''''6''''''''''''''''0''''''''%''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60%</a:t>
            </a:fld>
            <a:endParaRPr lang="ru-RU" sz="1800" dirty="0">
              <a:sym typeface="+mn-lt"/>
            </a:endParaRPr>
          </a:p>
        </p:txBody>
      </p:sp>
      <p:sp>
        <p:nvSpPr>
          <p:cNvPr id="105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1"/>
            </p:custDataLst>
          </p:nvPr>
        </p:nvSpPr>
        <p:spPr bwMode="gray">
          <a:xfrm>
            <a:off x="3338513" y="3321050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0F487180-1D77-4E66-891E-2568274DB238}" type="datetime'''''''''''''''''''''''''''''''40%''''''''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40%</a:t>
            </a:fld>
            <a:endParaRPr lang="ru-RU" sz="1800" dirty="0">
              <a:sym typeface="+mn-lt"/>
            </a:endParaRPr>
          </a:p>
        </p:txBody>
      </p:sp>
      <p:sp>
        <p:nvSpPr>
          <p:cNvPr id="10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3454400" y="4724400"/>
            <a:ext cx="2794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EA1462AD-8B32-4B31-B113-D3878C884040}" type="datetime'''''0''''''''''''''''%''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0%</a:t>
            </a:fld>
            <a:endParaRPr lang="ru-RU" sz="1800" dirty="0">
              <a:sym typeface="+mn-lt"/>
            </a:endParaRPr>
          </a:p>
        </p:txBody>
      </p:sp>
      <p:sp>
        <p:nvSpPr>
          <p:cNvPr id="104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3"/>
            </p:custDataLst>
          </p:nvPr>
        </p:nvSpPr>
        <p:spPr bwMode="gray">
          <a:xfrm>
            <a:off x="3338513" y="3671888"/>
            <a:ext cx="3952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641CD142-147E-4FE1-AB91-EA48AE7D93D3}" type="datetime'3''''''''''''0''''''''''''''''''''''''''''''''''''''''''''%'''">
              <a:rPr lang="ru-RU" altLang="en-US" sz="1800" smtClean="0">
                <a:sym typeface="+mn-lt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30%</a:t>
            </a:fld>
            <a:endParaRPr lang="ru-RU" sz="1800" dirty="0">
              <a:sym typeface="+mn-lt"/>
            </a:endParaRP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4"/>
            </p:custDataLst>
          </p:nvPr>
        </p:nvSpPr>
        <p:spPr bwMode="gray">
          <a:xfrm>
            <a:off x="5092700" y="1062038"/>
            <a:ext cx="70326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F90E5F15-029F-4F1E-874E-A4C7AB924A87}" type="datetime'''''1''''''''''''''''''''0''.''''''1''42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10.142</a:t>
            </a:fld>
            <a:endParaRPr lang="ru-RU" sz="1800" dirty="0">
              <a:sym typeface="+mn-lt"/>
            </a:endParaRP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5"/>
            </p:custDataLst>
          </p:nvPr>
        </p:nvSpPr>
        <p:spPr bwMode="gray">
          <a:xfrm>
            <a:off x="4133850" y="4703763"/>
            <a:ext cx="519113" cy="24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CB4FFA5D-227E-425B-8E7B-AD0D3E96F684}" type="datetime'''''''''''''''''''''0'''''''',''''8%''''''''''''''''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0,8%</a:t>
            </a:fld>
            <a:endParaRPr lang="ru-RU" sz="1800" dirty="0">
              <a:sym typeface="+mn-lt"/>
            </a:endParaRP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6"/>
            </p:custDataLst>
          </p:nvPr>
        </p:nvSpPr>
        <p:spPr bwMode="gray">
          <a:xfrm>
            <a:off x="5126037" y="2362200"/>
            <a:ext cx="635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E9747117-35C8-49E9-ABEE-62144286AD3E}" type="datetime'''''''''''''''''6''''''''5'''''''''''',''6''''''''''''%'">
              <a:rPr lang="ru-RU" altLang="en-US" sz="1800" smtClean="0">
                <a:solidFill>
                  <a:schemeClr val="bg1"/>
                </a:solidFill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65,6%</a:t>
            </a:fld>
            <a:endParaRPr lang="ru-RU" sz="180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5065713" y="5027613"/>
            <a:ext cx="75723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900B4DB3-77CF-411F-8CFC-B153EF83D948}" type="datetime'C''A''''''''NV''''''''''''''A''''''''''''S''''''''''''''''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CANVAS</a:t>
            </a:fld>
            <a:endParaRPr lang="ru-RU" sz="1800" dirty="0">
              <a:sym typeface="+mn-lt"/>
            </a:endParaRP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6311900" y="5027613"/>
            <a:ext cx="16097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A0E227B-34E0-4304-89E1-185EDB617A95}" type="datetime'D''E''CL''''''AR''''''''E''-''T''''I''M''I ''''''''''''58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DECLARE-TIMI 58</a:t>
            </a:fld>
            <a:endParaRPr lang="ru-RU" sz="1800" dirty="0">
              <a:sym typeface="+mn-lt"/>
            </a:endParaRP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39"/>
            </p:custDataLst>
          </p:nvPr>
        </p:nvSpPr>
        <p:spPr bwMode="gray">
          <a:xfrm>
            <a:off x="5126037" y="4114800"/>
            <a:ext cx="635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0C7AB3F-0BBD-4701-9527-09FB7A5B4EDF}" type="datetime'''''3''''4'''''''''''''''''''''''''',''''4''''''%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34,4%</a:t>
            </a:fld>
            <a:endParaRPr lang="ru-RU" sz="1800" dirty="0">
              <a:sym typeface="+mn-lt"/>
            </a:endParaRP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0"/>
            </p:custDataLst>
          </p:nvPr>
        </p:nvSpPr>
        <p:spPr bwMode="auto">
          <a:xfrm>
            <a:off x="2792413" y="1217613"/>
            <a:ext cx="2476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vert270" wrap="none" lIns="0" tIns="0" rIns="0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00" dirty="0">
                <a:sym typeface="+mn-lt"/>
              </a:rPr>
              <a:t>% пациентов</a:t>
            </a:r>
            <a:endParaRPr lang="ru-RU" sz="1800" dirty="0">
              <a:sym typeface="+mn-lt"/>
            </a:endParaRP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1"/>
            </p:custDataLst>
          </p:nvPr>
        </p:nvSpPr>
        <p:spPr bwMode="gray">
          <a:xfrm>
            <a:off x="4075112" y="2949575"/>
            <a:ext cx="635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71852B32-E959-4552-A057-E15AB6B51E04}" type="datetime'''''''''''''''''9''''''9,''''''2''''''''''''''%'''''''''''''''">
              <a:rPr lang="ru-RU" altLang="en-US" sz="1800" smtClean="0">
                <a:solidFill>
                  <a:schemeClr val="bg1"/>
                </a:solidFill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99,2%</a:t>
            </a:fld>
            <a:endParaRPr lang="ru-RU" sz="180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2"/>
            </p:custDataLst>
          </p:nvPr>
        </p:nvSpPr>
        <p:spPr bwMode="gray">
          <a:xfrm>
            <a:off x="6799262" y="3676650"/>
            <a:ext cx="635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90CBEEC-A128-4443-B22C-EC6678A5FCFB}" type="datetime'''''''''5''''''''''''''9'''''''''''''',''''''''''''''''4''''%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59,4%</a:t>
            </a:fld>
            <a:endParaRPr lang="ru-RU" sz="1800" dirty="0">
              <a:sym typeface="+mn-lt"/>
            </a:endParaRPr>
          </a:p>
        </p:txBody>
      </p:sp>
      <p:sp>
        <p:nvSpPr>
          <p:cNvPr id="89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3"/>
            </p:custDataLst>
          </p:nvPr>
        </p:nvSpPr>
        <p:spPr bwMode="gray">
          <a:xfrm>
            <a:off x="6799262" y="1924050"/>
            <a:ext cx="635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286F97DB-89C2-497A-9824-CD2B6EF2E3FF}" type="datetime'4''''''''''''''''0'''',''''''''''''''6''%'''''''''''''''''">
              <a:rPr lang="ru-RU" altLang="en-US" sz="1800" smtClean="0">
                <a:solidFill>
                  <a:schemeClr val="bg1"/>
                </a:solidFill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40,6%</a:t>
            </a:fld>
            <a:endParaRPr lang="ru-RU" sz="180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4"/>
            </p:custDataLst>
          </p:nvPr>
        </p:nvSpPr>
        <p:spPr bwMode="gray">
          <a:xfrm>
            <a:off x="4098925" y="1062038"/>
            <a:ext cx="5873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A32BD9CD-804E-4918-97B6-1C0BFC5E4E2E}" type="datetime'''''''7''''''''.''''''''''0''''''''''20''''''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7.020</a:t>
            </a:fld>
            <a:endParaRPr lang="ru-RU" sz="1800" dirty="0">
              <a:sym typeface="+mn-lt"/>
            </a:endParaRP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5"/>
            </p:custDataLst>
          </p:nvPr>
        </p:nvSpPr>
        <p:spPr bwMode="gray">
          <a:xfrm>
            <a:off x="6765925" y="1062038"/>
            <a:ext cx="70326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33338" tIns="0" rIns="33338" bIns="0" numCol="1" spcCol="0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D6803A59-F002-4471-B436-ED00C56B8A5C}" type="datetime'1''7.''1''''''''''''''''''''''''''''6''''''''''''''''''0'''">
              <a:rPr lang="ru-RU" altLang="en-US" sz="1800" smtClean="0">
                <a:sym typeface="+mn-lt"/>
              </a:rPr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17.160</a:t>
            </a:fld>
            <a:endParaRPr lang="ru-RU" sz="1800" dirty="0">
              <a:sym typeface="+mn-lt"/>
            </a:endParaRP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6"/>
            </p:custDataLst>
          </p:nvPr>
        </p:nvSpPr>
        <p:spPr bwMode="auto">
          <a:xfrm>
            <a:off x="3900488" y="5027613"/>
            <a:ext cx="98583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fld id="{18AE26B9-2EB7-431F-857C-0C7DC4D3CFD7}" type="datetime'E''M''P''''''''''A''''-''''''R''E''G'">
              <a:rPr lang="ru-RU" altLang="en-US" sz="1800" smtClean="0"/>
              <a:pPr mar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EMPA-REG</a:t>
            </a:fld>
            <a:endParaRPr lang="ru-RU" sz="1800" dirty="0">
              <a:sym typeface="+mn-lt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DFE9D3C-A05A-43A7-B501-7B7046B45864}"/>
              </a:ext>
            </a:extLst>
          </p:cNvPr>
          <p:cNvSpPr/>
          <p:nvPr>
            <p:custDataLst>
              <p:tags r:id="rId47"/>
            </p:custDataLst>
          </p:nvPr>
        </p:nvSpPr>
        <p:spPr bwMode="auto">
          <a:xfrm>
            <a:off x="3443288" y="5648325"/>
            <a:ext cx="322263" cy="2413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B9A6D498-7F15-419D-BE13-1DBAD4AF99E2}"/>
              </a:ext>
            </a:extLst>
          </p:cNvPr>
          <p:cNvSpPr/>
          <p:nvPr>
            <p:custDataLst>
              <p:tags r:id="rId48"/>
            </p:custDataLst>
          </p:nvPr>
        </p:nvSpPr>
        <p:spPr bwMode="auto">
          <a:xfrm>
            <a:off x="3443288" y="5946775"/>
            <a:ext cx="322263" cy="2413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49"/>
            </p:custDataLst>
          </p:nvPr>
        </p:nvSpPr>
        <p:spPr bwMode="auto">
          <a:xfrm>
            <a:off x="3816350" y="5641975"/>
            <a:ext cx="336073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DB593E97-1CFA-499C-91F2-C21D8F6E4F46}" type="datetime'''П''а''ц''иенты ''с'''' ''у''станов''''''ленны''ми ''А''ССЗ'">
              <a:rPr lang="ru-RU" altLang="en-US" sz="1800" smtClean="0"/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Пациенты с установленными АССЗ</a:t>
            </a:fld>
            <a:endParaRPr lang="ru-RU" sz="1800" dirty="0">
              <a:sym typeface="+mn-lt"/>
            </a:endParaRPr>
          </a:p>
        </p:txBody>
      </p:sp>
      <p:sp>
        <p:nvSpPr>
          <p:cNvPr id="91" name="Text Placeholder 2">
            <a:extLst>
              <a:ext uri="{FF2B5EF4-FFF2-40B4-BE49-F238E27FC236}">
                <a16:creationId xmlns:a16="http://schemas.microsoft.com/office/drawing/2014/main" id="{6A6E38CA-C176-46DD-9507-048D0CB86343}"/>
              </a:ext>
            </a:extLst>
          </p:cNvPr>
          <p:cNvSpPr>
            <a:spLocks noGrp="1"/>
          </p:cNvSpPr>
          <p:nvPr>
            <p:custDataLst>
              <p:tags r:id="rId50"/>
            </p:custDataLst>
          </p:nvPr>
        </p:nvSpPr>
        <p:spPr bwMode="auto">
          <a:xfrm>
            <a:off x="3816350" y="5940425"/>
            <a:ext cx="43211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8C2077C7-0613-47E4-998B-FB7C7D21B298}" type="datetime'П''''ац''иенты с факторами р''и''с''к''а развития АССЗ'">
              <a:rPr lang="ru-RU" altLang="en-US" sz="1800" smtClean="0"/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Пациенты с факторами риска развития АССЗ</a:t>
            </a:fld>
            <a:endParaRPr lang="ru-RU" sz="1800" dirty="0">
              <a:sym typeface="+mn-lt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183CCF1-B3E9-46AF-BFE1-05A0563E1B8F}"/>
              </a:ext>
            </a:extLst>
          </p:cNvPr>
          <p:cNvCxnSpPr>
            <a:cxnSpLocks/>
          </p:cNvCxnSpPr>
          <p:nvPr/>
        </p:nvCxnSpPr>
        <p:spPr>
          <a:xfrm flipH="1">
            <a:off x="8169276" y="1209676"/>
            <a:ext cx="4413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CD8849E-78C9-4CB5-975D-83D331E3595B}"/>
              </a:ext>
            </a:extLst>
          </p:cNvPr>
          <p:cNvSpPr/>
          <p:nvPr/>
        </p:nvSpPr>
        <p:spPr>
          <a:xfrm>
            <a:off x="8229601" y="1346825"/>
            <a:ext cx="1904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ym typeface="+mn-lt"/>
              </a:rPr>
              <a:t>Кол–во пациентов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ym typeface="+mn-lt"/>
              </a:rPr>
              <a:t>в исследовании</a:t>
            </a:r>
            <a:endParaRPr lang="ru-RU" dirty="0">
              <a:sym typeface="+mn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A817015-B476-40D2-AA35-67336A7F247F}"/>
              </a:ext>
            </a:extLst>
          </p:cNvPr>
          <p:cNvSpPr/>
          <p:nvPr/>
        </p:nvSpPr>
        <p:spPr>
          <a:xfrm>
            <a:off x="8183441" y="5175544"/>
            <a:ext cx="1904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ym typeface="+mn-lt"/>
              </a:rPr>
              <a:t>Название исследования</a:t>
            </a:r>
            <a:endParaRPr lang="ru-RU" dirty="0">
              <a:sym typeface="+mn-lt"/>
            </a:endParaRP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0482119-602E-49DC-A37C-3BDC6F6CC799}"/>
              </a:ext>
            </a:extLst>
          </p:cNvPr>
          <p:cNvCxnSpPr>
            <a:cxnSpLocks/>
          </p:cNvCxnSpPr>
          <p:nvPr/>
        </p:nvCxnSpPr>
        <p:spPr>
          <a:xfrm flipH="1">
            <a:off x="8229601" y="5165725"/>
            <a:ext cx="4413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>
            <a:extLst>
              <a:ext uri="{FF2B5EF4-FFF2-40B4-BE49-F238E27FC236}">
                <a16:creationId xmlns:a16="http://schemas.microsoft.com/office/drawing/2014/main" id="{6E5257AC-7243-4EE9-8587-1EA3CC15741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2438400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/>
              <a:t>Рисунок 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061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BFA95B1-F456-4E91-9BFA-0464F1A8297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85823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5" imgW="362" imgH="362" progId="TCLayout.ActiveDocument.1">
                  <p:embed/>
                </p:oleObj>
              </mc:Choice>
              <mc:Fallback>
                <p:oleObj name="think-cell Slide" r:id="rId5" imgW="362" imgH="362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BFA95B1-F456-4E91-9BFA-0464F1A829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18E2C90-8103-4001-AD26-56C5CBF3523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C29DB8-84AC-4501-9FC1-FD7F2CAE8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41801"/>
              </p:ext>
            </p:extLst>
          </p:nvPr>
        </p:nvGraphicFramePr>
        <p:xfrm>
          <a:off x="609600" y="1447800"/>
          <a:ext cx="10744200" cy="4572000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2355200">
                  <a:extLst>
                    <a:ext uri="{9D8B030D-6E8A-4147-A177-3AD203B41FA5}">
                      <a16:colId xmlns:a16="http://schemas.microsoft.com/office/drawing/2014/main" val="3982647600"/>
                    </a:ext>
                  </a:extLst>
                </a:gridCol>
                <a:gridCol w="5159011">
                  <a:extLst>
                    <a:ext uri="{9D8B030D-6E8A-4147-A177-3AD203B41FA5}">
                      <a16:colId xmlns:a16="http://schemas.microsoft.com/office/drawing/2014/main" val="4026372258"/>
                    </a:ext>
                  </a:extLst>
                </a:gridCol>
                <a:gridCol w="1076663">
                  <a:extLst>
                    <a:ext uri="{9D8B030D-6E8A-4147-A177-3AD203B41FA5}">
                      <a16:colId xmlns:a16="http://schemas.microsoft.com/office/drawing/2014/main" val="852774473"/>
                    </a:ext>
                  </a:extLst>
                </a:gridCol>
                <a:gridCol w="1076663">
                  <a:extLst>
                    <a:ext uri="{9D8B030D-6E8A-4147-A177-3AD203B41FA5}">
                      <a16:colId xmlns:a16="http://schemas.microsoft.com/office/drawing/2014/main" val="1660323421"/>
                    </a:ext>
                  </a:extLst>
                </a:gridCol>
                <a:gridCol w="1076663">
                  <a:extLst>
                    <a:ext uri="{9D8B030D-6E8A-4147-A177-3AD203B41FA5}">
                      <a16:colId xmlns:a16="http://schemas.microsoft.com/office/drawing/2014/main" val="325850603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</a:rPr>
                        <a:t>ПАЦИЕНТЫ С  ССЗ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ОР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95% ДИ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65437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EMPA-REG OUTCOME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0.86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0.74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0.99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5817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CANVAS Program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0.82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0.72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0.95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881658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DECLARE-TIMI 58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0.79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1.02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3411529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effectLst/>
                        </a:rPr>
                        <a:t>Общий результат </a:t>
                      </a:r>
                      <a:r>
                        <a:rPr lang="en-US" sz="1800" b="1" i="1" u="none" strike="noStrike" dirty="0">
                          <a:effectLst/>
                        </a:rPr>
                        <a:t>(p=0·0002)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0.86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0.93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832597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4892791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</a:rPr>
                        <a:t>ПАЦИЕНТЫ С ФАКТОРАМИ РИСКА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8352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CANVAS Program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0.98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0.74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1.3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335838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DECLARE-TIMI 58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1.01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0.86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1.2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8735598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800" b="1" i="1" u="none" strike="noStrike" dirty="0">
                          <a:effectLst/>
                        </a:rPr>
                        <a:t>Общий результат</a:t>
                      </a:r>
                      <a:r>
                        <a:rPr lang="en-US" sz="1800" b="1" i="1" u="none" strike="noStrike" dirty="0">
                          <a:effectLst/>
                        </a:rPr>
                        <a:t> (p=0·98)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0.87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</a:rPr>
                        <a:t>1.16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954420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4CD0013-B6E6-40AC-9469-246AAA3811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4951533"/>
              </p:ext>
            </p:extLst>
          </p:nvPr>
        </p:nvGraphicFramePr>
        <p:xfrm>
          <a:off x="2895600" y="1295400"/>
          <a:ext cx="8610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F7F695-6358-4AC4-818F-018CD8977746}"/>
              </a:ext>
            </a:extLst>
          </p:cNvPr>
          <p:cNvSpPr txBox="1"/>
          <p:nvPr/>
        </p:nvSpPr>
        <p:spPr>
          <a:xfrm>
            <a:off x="4347621" y="6101834"/>
            <a:ext cx="189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 пользу лечения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F60F41-A484-4E66-8CF8-284353CBE40C}"/>
              </a:ext>
            </a:extLst>
          </p:cNvPr>
          <p:cNvSpPr txBox="1"/>
          <p:nvPr/>
        </p:nvSpPr>
        <p:spPr>
          <a:xfrm>
            <a:off x="6977585" y="6139934"/>
            <a:ext cx="1911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 пользу плацебо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4870F8-D59C-45D6-8554-3A33617CA3B4}"/>
              </a:ext>
            </a:extLst>
          </p:cNvPr>
          <p:cNvSpPr txBox="1"/>
          <p:nvPr/>
        </p:nvSpPr>
        <p:spPr>
          <a:xfrm>
            <a:off x="6553200" y="61018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8CCC18-4971-47C6-AAA6-134192267FBE}"/>
              </a:ext>
            </a:extLst>
          </p:cNvPr>
          <p:cNvSpPr txBox="1"/>
          <p:nvPr/>
        </p:nvSpPr>
        <p:spPr>
          <a:xfrm>
            <a:off x="10220386" y="610183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  <a:r>
              <a:rPr lang="en-US" dirty="0"/>
              <a:t>.</a:t>
            </a:r>
            <a:r>
              <a:rPr lang="ru-RU" dirty="0"/>
              <a:t>5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30E0A66-D934-4538-886C-9CF1E82CE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438400" cy="396875"/>
          </a:xfrm>
        </p:spPr>
        <p:txBody>
          <a:bodyPr>
            <a:noAutofit/>
          </a:bodyPr>
          <a:lstStyle/>
          <a:p>
            <a:r>
              <a:rPr lang="ru-RU" sz="2800" b="1" dirty="0"/>
              <a:t>Рисунок 6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90491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4162&quot;&gt;&lt;version val=&quot;2714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bP9sPCxQz.0ovL.zNmktQ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kDiUq2Q86Pn4xY_Gbjo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cnNUnAfSiKZ0eplIXFlu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OydrJGVTz2sy9zpMQwW9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Jw6j503TAiR9wQKM9i13Q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jk9wxKTFq5sE5yVcJJQw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wseKQmkTredt8TOMlz_wg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kgoLn.TTumPExsX2sEUCw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wmsqGilQmWOFdomLBRKg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QcTH0aUTRGZtJ34gmL4cQ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RXV432DTYWF9JysepEqy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4aMU29aRNGcgNPNHJEN3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OjtKXyQjSaBhBxwsVmu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mu0idHRcuaf1frQDt5ng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EDcS9VtRWCEHOBNDy7_Jw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.Lb9pYWQ2aR1SvlOq2sF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50mKxgFQ020K45fPuZoHw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vKTYDF2QymJMVuwsEpRAg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9FzqgTDQoWE2SfAx8T7iQ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XJeUAvrT8mbJRZY3Lrsk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KN7PszsTlCPAI9UqKNx.w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CliNFc1QV6jvlWZLLbi.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gvGxW8uQXWeIjUzH5QYhA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pt7wbOkQcqUrMqAP5Wz7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4JXvy.nT7ys4I8ROWGnp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SLyiOjoSeKURBkl2VlWS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MigTMlDSFy.DpkHLyhLDQ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WjgTx.WRl6wC3gtUo8Pu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0gkKOFUQnaVpNNgLdCPJQ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eXvRZYDT.Kf5iaDMDdGxQ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IDrQoFlS3y5lu5NIlYOw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6q_mQoLRRG_9mIaf81kl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X9WjuNStqgBpIeI7RdQA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UoWAQ0qRHq.2J7HmUOFA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g5PL_SRLCHjd5mHPGS4g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V5AO.mQR8KonRQsJ6aMK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l2WEZXhRJWULxdl2Bk7Q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Zlfjp2mTCuVmLwuVo1gO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V2l3JtSSNqfbXrqDYldYQ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eWqTkORCGCQL1deJurhQ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7ajkxsiR0OMiZRmaQfgK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ubVPgU5SCe6PV1Da_x4Ew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XV.SuDREK5V4qIMABTy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UliW6TqTxSSNXJeuKWkBQ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qfhJFx9QZicx9uwKGTv5g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jgo_IoMTY.7T8_KRcbr9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8Ysv3HUQxOARlFHMzqtd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3k9CviLREWaPMK1Jp9bxQ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fHSASCpTsGeivIWubaLhw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4hhyo1RSJyyPb1NK6pFwg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rcy7ko1SzeuEXX17FJ22Q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nJ8U.gZR6.BbOFpYWpTdQ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zD.ccdJSK2JEyhaa9AfnQ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a2PBXulStaik8y7h5ne3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wCBBuYITS.DNz8xfgJQ9Q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Qtnkw1uRUONR9U9wQxjC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PkvevcoRXGQb_LRw2R5yQ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YUsDafvSQ.J.krPG69Ukg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1KQxAuEQiS1r_pA4HvpCQ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W_UIE6KS.ayW.5nVefe2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4fBld7DR321dJLoL9Jj9w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VN5YuERT7.R9W2ToDCs8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TqTMXlAS6yfw5a3CwuOZw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YFbe7G.Q9qXTmL_pTlyg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F3zTfsJT4ytDvEbYFyid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Ymd.RbfSOukRD2zVekzbA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Z8q12jtQ4CjLNWnIr9hcg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HBcYmS_T_qmT9WvCmzmp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NsFRmjnS3qEFZJqGnFPr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CPE5_NfSga09C5BeU2q.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pUpEzgrTja155.urcsfP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sPG3LwjT7uo2R5VwA8k8g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R9olczKQmqmgBpP9O7GwQ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COQTf35TeW2e0jAewqECQ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UJ77f69TQWofFXhRr36A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UCL7HcSYOf3iIz0T3KYg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rf0bqicS3qVkoxu4girh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QzO0PkoQoWGLs9_F7IYG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FGh222ZSZiCjwzoVCpXc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Ys9wbzQDuMkSGTMU1W8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TrTyyRmTt2Vt4iVIyG_O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VsD1D.yRLifUyt5Hw6p.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l.UcquSgKSr75IP4iz1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vtQY03LQhSXV7qDNmmIv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N.U3LBpSm23NOzABmulM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xRWiGGKSAKR4AFy6Wlys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FdtQM9nTLm4wRd6YJ1eq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mS6GQ_jT.SU7SzX_NXuj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52sE1I2S2iLjFGSJdNw.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_N88IEKQg6bcUEFespig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00YjeYRsa7k4Ylf5.K9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w5zqhqNRyew2wlfYkEST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YAM0gq.TmiBmLDA._dfG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rvrCqCRTX.NBjnAy4aqx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bccRdGGQ1y7EMl08asXw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OtT8_n8QQCazImNUFXBW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IJDA5RoQg..mZyceL5oH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sifROtCSEu4iRfTPuhjI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EWiht9iQsCdJNQj_8M4t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myBXkGRyOFJFCa_nU_p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Yg0qAxySjCTWLg5inL9_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qWTOohHRrKtzLT7vNpjG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CV3_zpzQuuxxaCQVuzAC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lcTPRkzQHag9wZbPk8QU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r6jj5NoTZ2yMHWwfOrZr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pkXtIfGTYyBDHERuE0xJ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jOvcXJ_Q.WXpJh94RFAX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5Hk.YbGTDe0mCXIeQBAn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fQBgte0SsqIfpKZuT_hv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sifROtCSEu4iRfTPuhjI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4MdgQesTVaO98Ezl1SrJ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Y8hp4FnSWqRqcq50t5SB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I4flYG1Tpiwt_RjMS6Yy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U2Mhx1ETliZKTly36.W4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sBnB9OQ_.Hun963KMeAw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Lgo5PSNRrWv0B00cCwx8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gNO2ASjTr.QVPWEhf0OK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ZZMhhvSSaqbH3_JXcnvE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SLCFDjdQnyoLBwafk.IE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7egXIGCSfai_f4v1fN9h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KUAeHrAQrO1c493KzOiV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nX19Z6T6Wz40c3CBhVr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8pI4FQgQ9SeGkEEapz5y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ljvx6MVSkS0cHHJTQzCX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HBXYczTZGJmaZFk3KXS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li3HtnBSQWvc11VtinAb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IkaGxSsRbyETaLGY3hpP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d.4fCvuSA.06i4pIL2W4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IaFXf0JSayGh4cPvXynDg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XdlKq.RN6f3g3FIsyvY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1a9XQyETRu4p7zJFWj_G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JKMQ8XGRRCNltvp1RgiM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Q3ivM5JTCuyh1G75dSFR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xmuA4cSSUCpa3fT3BXrU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S5jVQUsRoK2WhF3vBQue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k.iQQXXTOCDessujskIc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JoVgXVHQzW6zWA.TJhp_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YWgDC95RLG0lYe89OxeL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vDCCB.TCaAiO8aI4kKA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khud5v8Tr6v8diulXERQ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M9e1jHGRASTWWzKMqAET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hEwdsegRweLlIrUr.gr7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at9D0HHSVKxYnpUYKICx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JYCIRT.TA637QQQLgvZM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Zm2jZJMTIO0swjG44sSi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xuONquTTK2vE47Pszq_w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HSbuXRKQdyW.ALAOAl3w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h4Lyrk6R9q0hz99L.RsMQ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fGZuW7hQNqk.IJV_pR.R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OKjmhmlRn26YXJGx9GLR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tvtU79TS86WTtctDnTf2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ADdOiKRRmQGqSmM1FKw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oiNIj1UTr6pHxNxH8GI7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rNQ47aFScG2CZA60dfgtg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yYjSz7HSuyPvzXFv9kNt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JKJTZLsTOmw0fs4nJrotg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f5efptyQy.aDfCmyhvlkg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bikvfuPRX2lJiRX0FrhM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smx12Q2Q0udTL4epd64T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E778fD4Se2y58s_pkh43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qvsRqQoRQiwUmVCwegYg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PBqCuUNSOusB0ZAhS87a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EBm51MNQRqpkewHtgzK6g"/>
</p:tagLst>
</file>

<file path=ppt/theme/theme1.xml><?xml version="1.0" encoding="utf-8"?>
<a:theme xmlns:a="http://schemas.openxmlformats.org/drawingml/2006/main" name="Office Theme">
  <a:themeElements>
    <a:clrScheme name="ФПР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6699"/>
      </a:accent1>
      <a:accent2>
        <a:srgbClr val="FF9900"/>
      </a:accent2>
      <a:accent3>
        <a:srgbClr val="00CC99"/>
      </a:accent3>
      <a:accent4>
        <a:srgbClr val="33CCFF"/>
      </a:accent4>
      <a:accent5>
        <a:srgbClr val="FF7C80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ФПР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336699"/>
    </a:accent1>
    <a:accent2>
      <a:srgbClr val="FF9900"/>
    </a:accent2>
    <a:accent3>
      <a:srgbClr val="00CC99"/>
    </a:accent3>
    <a:accent4>
      <a:srgbClr val="33CCFF"/>
    </a:accent4>
    <a:accent5>
      <a:srgbClr val="FF7C80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284</Words>
  <Application>Microsoft Office PowerPoint</Application>
  <PresentationFormat>Widescreen</PresentationFormat>
  <Paragraphs>150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think-cell Slide</vt:lpstr>
      <vt:lpstr>Рисунок 1</vt:lpstr>
      <vt:lpstr>Рисунок 2</vt:lpstr>
      <vt:lpstr>Рисунок 3</vt:lpstr>
      <vt:lpstr>Рисунок 4</vt:lpstr>
      <vt:lpstr>PowerPoint Presentation</vt:lpstr>
      <vt:lpstr>Рисунок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Yakov Pakhomov</dc:creator>
  <cp:lastModifiedBy>Yakov Pakhomov</cp:lastModifiedBy>
  <cp:revision>4</cp:revision>
  <dcterms:created xsi:type="dcterms:W3CDTF">2019-03-17T10:33:10Z</dcterms:created>
  <dcterms:modified xsi:type="dcterms:W3CDTF">2019-07-17T15:43:19Z</dcterms:modified>
</cp:coreProperties>
</file>